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Lst>
  <p:sldSz cy="5143500" cx="9144000"/>
  <p:notesSz cx="6858000" cy="9144000"/>
  <p:embeddedFontLst>
    <p:embeddedFont>
      <p:font typeface="Playfair Display"/>
      <p:regular r:id="rId46"/>
      <p:bold r:id="rId47"/>
      <p:italic r:id="rId48"/>
      <p:boldItalic r:id="rId49"/>
    </p:embeddedFont>
    <p:embeddedFont>
      <p:font typeface="Lato"/>
      <p:regular r:id="rId50"/>
      <p:bold r:id="rId51"/>
      <p:italic r:id="rId52"/>
      <p:boldItalic r:id="rId5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font" Target="fonts/PlayfairDisplay-regular.fntdata"/><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PlayfairDisplay-italic.fntdata"/><Relationship Id="rId47" Type="http://schemas.openxmlformats.org/officeDocument/2006/relationships/font" Target="fonts/PlayfairDisplay-bold.fntdata"/><Relationship Id="rId49" Type="http://schemas.openxmlformats.org/officeDocument/2006/relationships/font" Target="fonts/PlayfairDisplay-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Lato-bold.fntdata"/><Relationship Id="rId50" Type="http://schemas.openxmlformats.org/officeDocument/2006/relationships/font" Target="fonts/Lato-regular.fntdata"/><Relationship Id="rId53" Type="http://schemas.openxmlformats.org/officeDocument/2006/relationships/font" Target="fonts/Lato-boldItalic.fntdata"/><Relationship Id="rId52" Type="http://schemas.openxmlformats.org/officeDocument/2006/relationships/font" Target="fonts/Lato-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201bbe3af7c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201bbe3af7c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55db4b56ff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55db4b56ff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Permanent: breast growth</a:t>
            </a:r>
            <a:endParaRPr/>
          </a:p>
          <a:p>
            <a:pPr indent="0" lvl="0" marL="0" rtl="0" algn="l">
              <a:spcBef>
                <a:spcPts val="0"/>
              </a:spcBef>
              <a:spcAft>
                <a:spcPts val="0"/>
              </a:spcAft>
              <a:buNone/>
            </a:pPr>
            <a:r>
              <a:rPr lang="en"/>
              <a:t>Reversible: everything else (skin texture, body fat redistribution, cycles)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Research:: how does viagra affect fertility</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5573f862e8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5573f862e8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 study published at the end of last year found that trans men undergoing assisted reproduction had outcomes comparable with cisgender women even if they had been on testosterone before trying to become pregnant, but there’s still a lot we don’t know.</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You might want to opt for looser underwear during the first few months on testosterone to decrease discomfort from T-growth</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55db4b56ff_0_1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55db4b56ff_0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 sz="1600">
                <a:solidFill>
                  <a:srgbClr val="5E696C"/>
                </a:solidFill>
                <a:latin typeface="Lato"/>
                <a:ea typeface="Lato"/>
                <a:cs typeface="Lato"/>
                <a:sym typeface="Lato"/>
              </a:rPr>
              <a:t>Temperature is a key factor in scrotal health and sperm production, long-term daily tucking may affect fertility.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1f94a99cad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1f94a99cad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Never wrap bandages or tape around your ribcage as this can cause permanent rib damage, if your ribcage aches </a:t>
            </a:r>
            <a:r>
              <a:rPr lang="en"/>
              <a:t>after</a:t>
            </a:r>
            <a:r>
              <a:rPr lang="en"/>
              <a:t> </a:t>
            </a:r>
            <a:r>
              <a:rPr lang="en"/>
              <a:t>binding</a:t>
            </a:r>
            <a:r>
              <a:rPr lang="en"/>
              <a:t>, you need to take a binding break.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55db4b56ff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55db4b56ff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Dysphoria can make caring for our bodies really hard. Caring for our bodies is harder when we don’t want to think about, acknowledge, or touch our bodies.</a:t>
            </a:r>
            <a:endParaRPr/>
          </a:p>
          <a:p>
            <a:pPr indent="0" lvl="0" marL="0" rtl="0" algn="l">
              <a:spcBef>
                <a:spcPts val="0"/>
              </a:spcBef>
              <a:spcAft>
                <a:spcPts val="0"/>
              </a:spcAft>
              <a:buNone/>
            </a:pPr>
            <a:r>
              <a:rPr lang="en"/>
              <a:t>It might help to buy affirming </a:t>
            </a:r>
            <a:r>
              <a:rPr lang="en"/>
              <a:t>hygiene</a:t>
            </a:r>
            <a:r>
              <a:rPr lang="en"/>
              <a:t> supplies, women’s </a:t>
            </a:r>
            <a:r>
              <a:rPr lang="en"/>
              <a:t>deodorant</a:t>
            </a:r>
            <a:r>
              <a:rPr lang="en"/>
              <a:t> anyone? Other small gender-affirming items</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
              <a:t>if you struggle with food restriction or self harm</a:t>
            </a:r>
            <a:endParaRPr/>
          </a:p>
          <a:p>
            <a:pPr indent="-298450" lvl="0" marL="457200" rtl="0" algn="l">
              <a:spcBef>
                <a:spcPts val="0"/>
              </a:spcBef>
              <a:spcAft>
                <a:spcPts val="0"/>
              </a:spcAft>
              <a:buSzPts val="1100"/>
              <a:buChar char="●"/>
            </a:pPr>
            <a:r>
              <a:rPr lang="en"/>
              <a:t>explore harm-reduction options, focus on safety </a:t>
            </a:r>
            <a:endParaRPr/>
          </a:p>
          <a:p>
            <a:pPr indent="-298450" lvl="0" marL="457200" rtl="0" algn="l">
              <a:spcBef>
                <a:spcPts val="0"/>
              </a:spcBef>
              <a:spcAft>
                <a:spcPts val="0"/>
              </a:spcAft>
              <a:buSzPts val="1100"/>
              <a:buChar char="●"/>
            </a:pPr>
            <a:r>
              <a:rPr lang="en"/>
              <a:t>resources at CAPS and Student Health</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124e6a14ee6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124e6a14ee6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124e6a14ee6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124e6a14ee6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Pap Smear - This exam </a:t>
            </a:r>
            <a:r>
              <a:rPr lang="en"/>
              <a:t>looks for precancers – cell changes on the cervix that might become cervical cancer if they are not treated appropriately. Your doctor will likely use a swab to collect cells from the inside of your cervix. </a:t>
            </a:r>
            <a:r>
              <a:rPr lang="en"/>
              <a:t>The term “Pap smear” is named after Georgios Papanikolaou, the doctor who determined its use in detecting early signs that could lead to cervical cancer.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124e6a14ee6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124e6a14ee6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Speculum - a speculum is a tool primarily used by gynecologists which, when inserted into the vagina, widens your vaginal walls just enough for your provider to see your vaginal canal and your cervix.</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124e6a14ee6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124e6a14ee6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5573f862e8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5573f862e8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information in the presentation can be interpreted with or without </a:t>
            </a:r>
            <a:r>
              <a:rPr lang="en"/>
              <a:t>the</a:t>
            </a:r>
            <a:r>
              <a:rPr lang="en"/>
              <a:t> presence of a partner or partners and may be </a:t>
            </a:r>
            <a:r>
              <a:rPr lang="en"/>
              <a:t>relevant</a:t>
            </a:r>
            <a:r>
              <a:rPr lang="en"/>
              <a:t> and useful </a:t>
            </a:r>
            <a:r>
              <a:rPr lang="en"/>
              <a:t>whether or not you are partnered or ever plan to have sex. In this workshop I will be using the terms Penis and Vagina/Vulva to refer to genitals. </a:t>
            </a:r>
            <a:endParaRPr/>
          </a:p>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124e6a14ee6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124e6a14ee6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Even those who have had a mastectomy may still have some breast tissue and should see a doctor if they observe any abnormalities in their chest tissue.</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124e6a14ee6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124e6a14ee6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124e6a14ee6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124e6a14ee6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5573f862e8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5573f862e8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55db4b56ff_0_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55db4b56ff_0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And you are allowed to NOT use any part of your body for any reason.</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55db4b56ff_0_1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55db4b56ff_0_1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Anyone can have any type of sex, sex is not gendered. You are able to explore sex acts without it having any impact on your gender or sexuality. Using your genitals for pleasure does not invalidate your transness in any way. Trans men can have vaginal sex and trans women can use their penis for sex.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227cf73a981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227cf73a981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way you feel not is not the way you will feel forever</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20ef68d1ecb_2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20ef68d1ecb_2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2002af05fe4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2002af05fe4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2002af05fe4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2002af05fe4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55db4b56ff_0_1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55db4b56ff_0_1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Afterwards, I will send out the slides to </a:t>
            </a:r>
            <a:r>
              <a:rPr lang="en"/>
              <a:t>anyone registered in case you want to explore on your own.</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201bbe3af7c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8" name="Google Shape;238;g201bbe3af7c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Barriers: condoms, diaphragms, cervical caps, and contraceptive sponges</a:t>
            </a:r>
            <a:endParaRPr/>
          </a:p>
          <a:p>
            <a:pPr indent="0" lvl="0" marL="0" rtl="0" algn="l">
              <a:spcBef>
                <a:spcPts val="0"/>
              </a:spcBef>
              <a:spcAft>
                <a:spcPts val="0"/>
              </a:spcAft>
              <a:buNone/>
            </a:pPr>
            <a:r>
              <a:rPr lang="en"/>
              <a:t>Hormonal: birth control pills, patches, injections, and vaginal rings</a:t>
            </a:r>
            <a:endParaRPr/>
          </a:p>
          <a:p>
            <a:pPr indent="0" lvl="0" marL="0" rtl="0" algn="l">
              <a:spcBef>
                <a:spcPts val="0"/>
              </a:spcBef>
              <a:spcAft>
                <a:spcPts val="0"/>
              </a:spcAft>
              <a:buNone/>
            </a:pPr>
            <a:r>
              <a:rPr lang="en"/>
              <a:t>IUDs: They can be either hormonal (IUS) or non-hormonal (IUDs) and can last for several years. (If you are getting an IUD or IUS inserted, ask for a pain management plan.)</a:t>
            </a:r>
            <a:endParaRPr/>
          </a:p>
          <a:p>
            <a:pPr indent="0" lvl="0" marL="0" rtl="0" algn="l">
              <a:spcBef>
                <a:spcPts val="0"/>
              </a:spcBef>
              <a:spcAft>
                <a:spcPts val="0"/>
              </a:spcAft>
              <a:buNone/>
            </a:pPr>
            <a:r>
              <a:rPr lang="en"/>
              <a:t>Sterilization: most bottom surgeries, vasectomy, tubal ligation, and hysterectomy.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Progestogen - It releases a low, steady dose of a progestational hormone to thicken cervical mucus and thin the lining of the uterus (endometrium).</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227cf73a981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4" name="Google Shape;244;g227cf73a981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227cf73a981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1" name="Google Shape;251;g227cf73a981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"Outercourse" is any form of sensual and sexual activity that does not involve the exchange of body fluids.</a:t>
            </a:r>
            <a:br>
              <a:rPr lang="en"/>
            </a:b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20ef68d1ecb_2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9" name="Google Shape;259;g20ef68d1ecb_2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Look into price comparisons</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20ecbb15089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5" name="Google Shape;265;g20ecbb15089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20ef68d1ecb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1" name="Google Shape;271;g20ef68d1ecb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Look into price comparisons</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g55db4b56ff_0_1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7" name="Google Shape;277;g55db4b56ff_0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20ecbb15089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3" name="Google Shape;283;g20ecbb15089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Douching 101: Always lube the tip of your douche bulb, insert, slowly release water into anal cavity (think filling up a warm bath, not power washing your rectum), don’t let the water go up too far, if you can try to move around a bit with the water inside you, when you’re ready sit on the toilet for 3-5 minutes and allow all of the water to empty (don’t force or push), if the </a:t>
            </a:r>
            <a:r>
              <a:rPr lang="en"/>
              <a:t>water runs clear you’re good, if there is some fecal matter coming out repeat the steps again until the water runs clear (f after 3-4 tries you’re still clearing things out, it might be best to come back to anal play another day). Once you’re done, take a shower or rinse off the outside of your anus with gentle soap and water. You should be good! But don’t rush to penetration too fast, it’s good to let your rear end rest a bit so you don’t irritate it too much at once.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218230425e3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9" name="Google Shape;289;g218230425e3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g124e6a14ee6_0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0" name="Google Shape;300;g124e6a14ee6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5573f862e8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5573f862e8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g55db4b56ff_0_1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5" name="Google Shape;305;g55db4b56ff_0_1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2183ff89217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2183ff89217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5573f862e8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5573f862e8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These diagrams show how all genitals form from the same key tissues. On the left is the development of a penis and the right, a vagina. This diagram may also help you picture which parts of one’s genitals would be used if they were to undergo gender-affirming bottom surgery. For example, the clitorus would become the tip of the penis for someone on testosterone HRT.</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227cf73a981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227cf73a981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General overview of genitals and reproductive systems. </a:t>
            </a:r>
            <a:endParaRPr/>
          </a:p>
          <a:p>
            <a:pPr indent="0" lvl="0" marL="0" rtl="0" algn="l">
              <a:spcBef>
                <a:spcPts val="0"/>
              </a:spcBef>
              <a:spcAft>
                <a:spcPts val="0"/>
              </a:spcAft>
              <a:buNone/>
            </a:pPr>
            <a:r>
              <a:rPr lang="en"/>
              <a:t>Talk about Pelvic floor muscles.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Left: inguinal canals, prostate</a:t>
            </a:r>
            <a:endParaRPr/>
          </a:p>
          <a:p>
            <a:pPr indent="0" lvl="0" marL="0" rtl="0" algn="l">
              <a:spcBef>
                <a:spcPts val="0"/>
              </a:spcBef>
              <a:spcAft>
                <a:spcPts val="0"/>
              </a:spcAft>
              <a:buNone/>
            </a:pPr>
            <a:r>
              <a:rPr lang="en"/>
              <a:t>Right: cervix, vagina, clitoris</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1f94a99cad5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1f94a99cad5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Irregularities that may be signs of prostate cancer - change in frequency of urination or ability to urinate, blood in urine or semen, pain while peeing, sudden onset of erectile </a:t>
            </a:r>
            <a:r>
              <a:rPr lang="en"/>
              <a:t>dysfunction</a:t>
            </a:r>
            <a:r>
              <a:rPr lang="en"/>
              <a:t>, pain in </a:t>
            </a:r>
            <a:r>
              <a:rPr lang="en"/>
              <a:t>surrounding</a:t>
            </a:r>
            <a:r>
              <a:rPr lang="en"/>
              <a:t> areas</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5573f862e8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5573f862e8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If bleeding persists longer than an hour or is more than just spotting, see a doctor</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2749050" y="748800"/>
            <a:ext cx="3645900" cy="36459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a:off x="2992950" y="992700"/>
            <a:ext cx="3158100" cy="3158100"/>
          </a:xfrm>
          <a:prstGeom prst="rect">
            <a:avLst/>
          </a:prstGeom>
          <a:noFill/>
          <a:ln cap="flat" cmpd="sng" w="28575">
            <a:solidFill>
              <a:schemeClr val="lt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ph type="ctrTitle"/>
          </p:nvPr>
        </p:nvSpPr>
        <p:spPr>
          <a:xfrm>
            <a:off x="3096250" y="1627200"/>
            <a:ext cx="2951400" cy="15843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3200"/>
              <a:buFont typeface="Lato"/>
              <a:buNone/>
              <a:defRPr>
                <a:solidFill>
                  <a:schemeClr val="lt1"/>
                </a:solidFill>
                <a:latin typeface="Lato"/>
                <a:ea typeface="Lato"/>
                <a:cs typeface="Lato"/>
                <a:sym typeface="Lato"/>
              </a:defRPr>
            </a:lvl1pPr>
            <a:lvl2pPr lvl="1" algn="ctr">
              <a:spcBef>
                <a:spcPts val="0"/>
              </a:spcBef>
              <a:spcAft>
                <a:spcPts val="0"/>
              </a:spcAft>
              <a:buClr>
                <a:schemeClr val="lt1"/>
              </a:buClr>
              <a:buSzPts val="3200"/>
              <a:buFont typeface="Lato"/>
              <a:buNone/>
              <a:defRPr>
                <a:solidFill>
                  <a:schemeClr val="lt1"/>
                </a:solidFill>
                <a:latin typeface="Lato"/>
                <a:ea typeface="Lato"/>
                <a:cs typeface="Lato"/>
                <a:sym typeface="Lato"/>
              </a:defRPr>
            </a:lvl2pPr>
            <a:lvl3pPr lvl="2" algn="ctr">
              <a:spcBef>
                <a:spcPts val="0"/>
              </a:spcBef>
              <a:spcAft>
                <a:spcPts val="0"/>
              </a:spcAft>
              <a:buClr>
                <a:schemeClr val="lt1"/>
              </a:buClr>
              <a:buSzPts val="3200"/>
              <a:buFont typeface="Lato"/>
              <a:buNone/>
              <a:defRPr>
                <a:solidFill>
                  <a:schemeClr val="lt1"/>
                </a:solidFill>
                <a:latin typeface="Lato"/>
                <a:ea typeface="Lato"/>
                <a:cs typeface="Lato"/>
                <a:sym typeface="Lato"/>
              </a:defRPr>
            </a:lvl3pPr>
            <a:lvl4pPr lvl="3" algn="ctr">
              <a:spcBef>
                <a:spcPts val="0"/>
              </a:spcBef>
              <a:spcAft>
                <a:spcPts val="0"/>
              </a:spcAft>
              <a:buClr>
                <a:schemeClr val="lt1"/>
              </a:buClr>
              <a:buSzPts val="3200"/>
              <a:buFont typeface="Lato"/>
              <a:buNone/>
              <a:defRPr>
                <a:solidFill>
                  <a:schemeClr val="lt1"/>
                </a:solidFill>
                <a:latin typeface="Lato"/>
                <a:ea typeface="Lato"/>
                <a:cs typeface="Lato"/>
                <a:sym typeface="Lato"/>
              </a:defRPr>
            </a:lvl4pPr>
            <a:lvl5pPr lvl="4" algn="ctr">
              <a:spcBef>
                <a:spcPts val="0"/>
              </a:spcBef>
              <a:spcAft>
                <a:spcPts val="0"/>
              </a:spcAft>
              <a:buClr>
                <a:schemeClr val="lt1"/>
              </a:buClr>
              <a:buSzPts val="3200"/>
              <a:buFont typeface="Lato"/>
              <a:buNone/>
              <a:defRPr>
                <a:solidFill>
                  <a:schemeClr val="lt1"/>
                </a:solidFill>
                <a:latin typeface="Lato"/>
                <a:ea typeface="Lato"/>
                <a:cs typeface="Lato"/>
                <a:sym typeface="Lato"/>
              </a:defRPr>
            </a:lvl5pPr>
            <a:lvl6pPr lvl="5" algn="ctr">
              <a:spcBef>
                <a:spcPts val="0"/>
              </a:spcBef>
              <a:spcAft>
                <a:spcPts val="0"/>
              </a:spcAft>
              <a:buClr>
                <a:schemeClr val="lt1"/>
              </a:buClr>
              <a:buSzPts val="3200"/>
              <a:buFont typeface="Lato"/>
              <a:buNone/>
              <a:defRPr>
                <a:solidFill>
                  <a:schemeClr val="lt1"/>
                </a:solidFill>
                <a:latin typeface="Lato"/>
                <a:ea typeface="Lato"/>
                <a:cs typeface="Lato"/>
                <a:sym typeface="Lato"/>
              </a:defRPr>
            </a:lvl6pPr>
            <a:lvl7pPr lvl="6" algn="ctr">
              <a:spcBef>
                <a:spcPts val="0"/>
              </a:spcBef>
              <a:spcAft>
                <a:spcPts val="0"/>
              </a:spcAft>
              <a:buClr>
                <a:schemeClr val="lt1"/>
              </a:buClr>
              <a:buSzPts val="3200"/>
              <a:buFont typeface="Lato"/>
              <a:buNone/>
              <a:defRPr>
                <a:solidFill>
                  <a:schemeClr val="lt1"/>
                </a:solidFill>
                <a:latin typeface="Lato"/>
                <a:ea typeface="Lato"/>
                <a:cs typeface="Lato"/>
                <a:sym typeface="Lato"/>
              </a:defRPr>
            </a:lvl7pPr>
            <a:lvl8pPr lvl="7" algn="ctr">
              <a:spcBef>
                <a:spcPts val="0"/>
              </a:spcBef>
              <a:spcAft>
                <a:spcPts val="0"/>
              </a:spcAft>
              <a:buClr>
                <a:schemeClr val="lt1"/>
              </a:buClr>
              <a:buSzPts val="3200"/>
              <a:buFont typeface="Lato"/>
              <a:buNone/>
              <a:defRPr>
                <a:solidFill>
                  <a:schemeClr val="lt1"/>
                </a:solidFill>
                <a:latin typeface="Lato"/>
                <a:ea typeface="Lato"/>
                <a:cs typeface="Lato"/>
                <a:sym typeface="Lato"/>
              </a:defRPr>
            </a:lvl8pPr>
            <a:lvl9pPr lvl="8" algn="ctr">
              <a:spcBef>
                <a:spcPts val="0"/>
              </a:spcBef>
              <a:spcAft>
                <a:spcPts val="0"/>
              </a:spcAft>
              <a:buClr>
                <a:schemeClr val="lt1"/>
              </a:buClr>
              <a:buSzPts val="3200"/>
              <a:buFont typeface="Lato"/>
              <a:buNone/>
              <a:defRPr>
                <a:solidFill>
                  <a:schemeClr val="lt1"/>
                </a:solidFill>
                <a:latin typeface="Lato"/>
                <a:ea typeface="Lato"/>
                <a:cs typeface="Lato"/>
                <a:sym typeface="Lato"/>
              </a:defRPr>
            </a:lvl9pPr>
          </a:lstStyle>
          <a:p/>
        </p:txBody>
      </p:sp>
      <p:sp>
        <p:nvSpPr>
          <p:cNvPr id="13" name="Google Shape;13;p2"/>
          <p:cNvSpPr txBox="1"/>
          <p:nvPr>
            <p:ph idx="1" type="subTitle"/>
          </p:nvPr>
        </p:nvSpPr>
        <p:spPr>
          <a:xfrm>
            <a:off x="3096363" y="3266930"/>
            <a:ext cx="2951400" cy="701400"/>
          </a:xfrm>
          <a:prstGeom prst="rect">
            <a:avLst/>
          </a:prstGeom>
        </p:spPr>
        <p:txBody>
          <a:bodyPr anchorCtr="0" anchor="b" bIns="91425" lIns="91425" spcFirstLastPara="1" rIns="91425" wrap="square" tIns="91425">
            <a:noAutofit/>
          </a:bodyPr>
          <a:lstStyle>
            <a:lvl1pPr lvl="0" algn="ctr">
              <a:lnSpc>
                <a:spcPct val="100000"/>
              </a:lnSpc>
              <a:spcBef>
                <a:spcPts val="0"/>
              </a:spcBef>
              <a:spcAft>
                <a:spcPts val="0"/>
              </a:spcAft>
              <a:buClr>
                <a:schemeClr val="lt1"/>
              </a:buClr>
              <a:buSzPts val="1800"/>
              <a:buFont typeface="Playfair Display"/>
              <a:buNone/>
              <a:defRPr b="1">
                <a:solidFill>
                  <a:schemeClr val="lt1"/>
                </a:solidFill>
                <a:latin typeface="Playfair Display"/>
                <a:ea typeface="Playfair Display"/>
                <a:cs typeface="Playfair Display"/>
                <a:sym typeface="Playfair Display"/>
              </a:defRPr>
            </a:lvl1pPr>
            <a:lvl2pPr lvl="1"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2pPr>
            <a:lvl3pPr lvl="2"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3pPr>
            <a:lvl4pPr lvl="3"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4pPr>
            <a:lvl5pPr lvl="4"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5pPr>
            <a:lvl6pPr lvl="5"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6pPr>
            <a:lvl7pPr lvl="6"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7pPr>
            <a:lvl8pPr lvl="7"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8pPr>
            <a:lvl9pPr lvl="8"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9pPr>
          </a:lstStyle>
          <a:p/>
        </p:txBody>
      </p:sp>
      <p:sp>
        <p:nvSpPr>
          <p:cNvPr id="14" name="Google Shape;14;p2"/>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8" name="Shape 48"/>
        <p:cNvGrpSpPr/>
        <p:nvPr/>
      </p:nvGrpSpPr>
      <p:grpSpPr>
        <a:xfrm>
          <a:off x="0" y="0"/>
          <a:ext cx="0" cy="0"/>
          <a:chOff x="0" y="0"/>
          <a:chExt cx="0" cy="0"/>
        </a:xfrm>
      </p:grpSpPr>
      <p:sp>
        <p:nvSpPr>
          <p:cNvPr id="49" name="Google Shape;49;p11"/>
          <p:cNvSpPr/>
          <p:nvPr/>
        </p:nvSpPr>
        <p:spPr>
          <a:xfrm>
            <a:off x="0" y="5045700"/>
            <a:ext cx="9144000" cy="978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11"/>
          <p:cNvSpPr txBox="1"/>
          <p:nvPr>
            <p:ph hasCustomPrompt="1" type="title"/>
          </p:nvPr>
        </p:nvSpPr>
        <p:spPr>
          <a:xfrm>
            <a:off x="311700" y="1233100"/>
            <a:ext cx="8520600" cy="1610100"/>
          </a:xfrm>
          <a:prstGeom prst="rect">
            <a:avLst/>
          </a:prstGeom>
        </p:spPr>
        <p:txBody>
          <a:bodyPr anchorCtr="0" anchor="b" bIns="91425" lIns="91425" spcFirstLastPara="1" rIns="91425" wrap="square" tIns="91425">
            <a:noAutofit/>
          </a:bodyPr>
          <a:lstStyle>
            <a:lvl1pPr lvl="0" algn="ctr">
              <a:spcBef>
                <a:spcPts val="0"/>
              </a:spcBef>
              <a:spcAft>
                <a:spcPts val="0"/>
              </a:spcAft>
              <a:buSzPts val="10000"/>
              <a:buFont typeface="Lato"/>
              <a:buNone/>
              <a:defRPr sz="10000">
                <a:latin typeface="Lato"/>
                <a:ea typeface="Lato"/>
                <a:cs typeface="Lato"/>
                <a:sym typeface="Lato"/>
              </a:defRPr>
            </a:lvl1pPr>
            <a:lvl2pPr lvl="1" algn="ctr">
              <a:spcBef>
                <a:spcPts val="0"/>
              </a:spcBef>
              <a:spcAft>
                <a:spcPts val="0"/>
              </a:spcAft>
              <a:buSzPts val="10000"/>
              <a:buFont typeface="Lato"/>
              <a:buNone/>
              <a:defRPr sz="10000">
                <a:latin typeface="Lato"/>
                <a:ea typeface="Lato"/>
                <a:cs typeface="Lato"/>
                <a:sym typeface="Lato"/>
              </a:defRPr>
            </a:lvl2pPr>
            <a:lvl3pPr lvl="2" algn="ctr">
              <a:spcBef>
                <a:spcPts val="0"/>
              </a:spcBef>
              <a:spcAft>
                <a:spcPts val="0"/>
              </a:spcAft>
              <a:buSzPts val="10000"/>
              <a:buFont typeface="Lato"/>
              <a:buNone/>
              <a:defRPr sz="10000">
                <a:latin typeface="Lato"/>
                <a:ea typeface="Lato"/>
                <a:cs typeface="Lato"/>
                <a:sym typeface="Lato"/>
              </a:defRPr>
            </a:lvl3pPr>
            <a:lvl4pPr lvl="3" algn="ctr">
              <a:spcBef>
                <a:spcPts val="0"/>
              </a:spcBef>
              <a:spcAft>
                <a:spcPts val="0"/>
              </a:spcAft>
              <a:buSzPts val="10000"/>
              <a:buFont typeface="Lato"/>
              <a:buNone/>
              <a:defRPr sz="10000">
                <a:latin typeface="Lato"/>
                <a:ea typeface="Lato"/>
                <a:cs typeface="Lato"/>
                <a:sym typeface="Lato"/>
              </a:defRPr>
            </a:lvl4pPr>
            <a:lvl5pPr lvl="4" algn="ctr">
              <a:spcBef>
                <a:spcPts val="0"/>
              </a:spcBef>
              <a:spcAft>
                <a:spcPts val="0"/>
              </a:spcAft>
              <a:buSzPts val="10000"/>
              <a:buFont typeface="Lato"/>
              <a:buNone/>
              <a:defRPr sz="10000">
                <a:latin typeface="Lato"/>
                <a:ea typeface="Lato"/>
                <a:cs typeface="Lato"/>
                <a:sym typeface="Lato"/>
              </a:defRPr>
            </a:lvl5pPr>
            <a:lvl6pPr lvl="5" algn="ctr">
              <a:spcBef>
                <a:spcPts val="0"/>
              </a:spcBef>
              <a:spcAft>
                <a:spcPts val="0"/>
              </a:spcAft>
              <a:buSzPts val="10000"/>
              <a:buFont typeface="Lato"/>
              <a:buNone/>
              <a:defRPr sz="10000">
                <a:latin typeface="Lato"/>
                <a:ea typeface="Lato"/>
                <a:cs typeface="Lato"/>
                <a:sym typeface="Lato"/>
              </a:defRPr>
            </a:lvl6pPr>
            <a:lvl7pPr lvl="6" algn="ctr">
              <a:spcBef>
                <a:spcPts val="0"/>
              </a:spcBef>
              <a:spcAft>
                <a:spcPts val="0"/>
              </a:spcAft>
              <a:buSzPts val="10000"/>
              <a:buFont typeface="Lato"/>
              <a:buNone/>
              <a:defRPr sz="10000">
                <a:latin typeface="Lato"/>
                <a:ea typeface="Lato"/>
                <a:cs typeface="Lato"/>
                <a:sym typeface="Lato"/>
              </a:defRPr>
            </a:lvl7pPr>
            <a:lvl8pPr lvl="7" algn="ctr">
              <a:spcBef>
                <a:spcPts val="0"/>
              </a:spcBef>
              <a:spcAft>
                <a:spcPts val="0"/>
              </a:spcAft>
              <a:buSzPts val="10000"/>
              <a:buFont typeface="Lato"/>
              <a:buNone/>
              <a:defRPr sz="10000">
                <a:latin typeface="Lato"/>
                <a:ea typeface="Lato"/>
                <a:cs typeface="Lato"/>
                <a:sym typeface="Lato"/>
              </a:defRPr>
            </a:lvl8pPr>
            <a:lvl9pPr lvl="8" algn="ctr">
              <a:spcBef>
                <a:spcPts val="0"/>
              </a:spcBef>
              <a:spcAft>
                <a:spcPts val="0"/>
              </a:spcAft>
              <a:buSzPts val="10000"/>
              <a:buFont typeface="Lato"/>
              <a:buNone/>
              <a:defRPr sz="10000">
                <a:latin typeface="Lato"/>
                <a:ea typeface="Lato"/>
                <a:cs typeface="Lato"/>
                <a:sym typeface="Lato"/>
              </a:defRPr>
            </a:lvl9pPr>
          </a:lstStyle>
          <a:p>
            <a:r>
              <a:t>xx%</a:t>
            </a:r>
          </a:p>
        </p:txBody>
      </p:sp>
      <p:sp>
        <p:nvSpPr>
          <p:cNvPr id="51" name="Google Shape;51;p11"/>
          <p:cNvSpPr txBox="1"/>
          <p:nvPr>
            <p:ph idx="1" type="body"/>
          </p:nvPr>
        </p:nvSpPr>
        <p:spPr>
          <a:xfrm>
            <a:off x="311700" y="2919450"/>
            <a:ext cx="8520600" cy="10716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2" name="Google Shape;52;p11"/>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5" name="Shape 15"/>
        <p:cNvGrpSpPr/>
        <p:nvPr/>
      </p:nvGrpSpPr>
      <p:grpSpPr>
        <a:xfrm>
          <a:off x="0" y="0"/>
          <a:ext cx="0" cy="0"/>
          <a:chOff x="0" y="0"/>
          <a:chExt cx="0" cy="0"/>
        </a:xfrm>
      </p:grpSpPr>
      <p:sp>
        <p:nvSpPr>
          <p:cNvPr id="16" name="Google Shape;16;p3"/>
          <p:cNvSpPr txBox="1"/>
          <p:nvPr>
            <p:ph type="title"/>
          </p:nvPr>
        </p:nvSpPr>
        <p:spPr>
          <a:xfrm>
            <a:off x="509550" y="1423875"/>
            <a:ext cx="8124900" cy="17982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1pPr>
            <a:lvl2pPr lvl="1"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2pPr>
            <a:lvl3pPr lvl="2"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3pPr>
            <a:lvl4pPr lvl="3"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4pPr>
            <a:lvl5pPr lvl="4"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5pPr>
            <a:lvl6pPr lvl="5"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6pPr>
            <a:lvl7pPr lvl="6"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7pPr>
            <a:lvl8pPr lvl="7"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8pPr>
            <a:lvl9pPr lvl="8"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9pPr>
          </a:lstStyle>
          <a:p/>
        </p:txBody>
      </p:sp>
      <p:sp>
        <p:nvSpPr>
          <p:cNvPr id="17" name="Google Shape;17;p3"/>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4"/>
          <p:cNvSpPr/>
          <p:nvPr/>
        </p:nvSpPr>
        <p:spPr>
          <a:xfrm>
            <a:off x="0" y="5045700"/>
            <a:ext cx="9144000" cy="978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4"/>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1" name="Google Shape;21;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2" name="Google Shape;22;p4"/>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3" name="Shape 23"/>
        <p:cNvGrpSpPr/>
        <p:nvPr/>
      </p:nvGrpSpPr>
      <p:grpSpPr>
        <a:xfrm>
          <a:off x="0" y="0"/>
          <a:ext cx="0" cy="0"/>
          <a:chOff x="0" y="0"/>
          <a:chExt cx="0" cy="0"/>
        </a:xfrm>
      </p:grpSpPr>
      <p:sp>
        <p:nvSpPr>
          <p:cNvPr id="24" name="Google Shape;24;p5"/>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5" name="Google Shape;25;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6" name="Google Shape;26;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7" name="Google Shape;27;p5"/>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8" name="Shape 28"/>
        <p:cNvGrpSpPr/>
        <p:nvPr/>
      </p:nvGrpSpPr>
      <p:grpSpPr>
        <a:xfrm>
          <a:off x="0" y="0"/>
          <a:ext cx="0" cy="0"/>
          <a:chOff x="0" y="0"/>
          <a:chExt cx="0" cy="0"/>
        </a:xfrm>
      </p:grpSpPr>
      <p:sp>
        <p:nvSpPr>
          <p:cNvPr id="29" name="Google Shape;29;p6"/>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30" name="Google Shape;30;p6"/>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1" name="Shape 31"/>
        <p:cNvGrpSpPr/>
        <p:nvPr/>
      </p:nvGrpSpPr>
      <p:grpSpPr>
        <a:xfrm>
          <a:off x="0" y="0"/>
          <a:ext cx="0" cy="0"/>
          <a:chOff x="0" y="0"/>
          <a:chExt cx="0" cy="0"/>
        </a:xfrm>
      </p:grpSpPr>
      <p:sp>
        <p:nvSpPr>
          <p:cNvPr id="32" name="Google Shape;32;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3" name="Google Shape;33;p7"/>
          <p:cNvSpPr txBox="1"/>
          <p:nvPr>
            <p:ph idx="1" type="body"/>
          </p:nvPr>
        </p:nvSpPr>
        <p:spPr>
          <a:xfrm>
            <a:off x="311700" y="1391378"/>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4" name="Google Shape;34;p7"/>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dk2"/>
        </a:solidFill>
      </p:bgPr>
    </p:bg>
    <p:spTree>
      <p:nvGrpSpPr>
        <p:cNvPr id="35" name="Shape 35"/>
        <p:cNvGrpSpPr/>
        <p:nvPr/>
      </p:nvGrpSpPr>
      <p:grpSpPr>
        <a:xfrm>
          <a:off x="0" y="0"/>
          <a:ext cx="0" cy="0"/>
          <a:chOff x="0" y="0"/>
          <a:chExt cx="0" cy="0"/>
        </a:xfrm>
      </p:grpSpPr>
      <p:sp>
        <p:nvSpPr>
          <p:cNvPr id="36" name="Google Shape;36;p8"/>
          <p:cNvSpPr txBox="1"/>
          <p:nvPr>
            <p:ph type="title"/>
          </p:nvPr>
        </p:nvSpPr>
        <p:spPr>
          <a:xfrm>
            <a:off x="490250" y="526350"/>
            <a:ext cx="5618700" cy="4090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4800"/>
              <a:buFont typeface="Lato"/>
              <a:buNone/>
              <a:defRPr b="0" sz="4800">
                <a:solidFill>
                  <a:schemeClr val="lt1"/>
                </a:solidFill>
                <a:latin typeface="Lato"/>
                <a:ea typeface="Lato"/>
                <a:cs typeface="Lato"/>
                <a:sym typeface="Lato"/>
              </a:defRPr>
            </a:lvl1pPr>
            <a:lvl2pPr lvl="1">
              <a:spcBef>
                <a:spcPts val="0"/>
              </a:spcBef>
              <a:spcAft>
                <a:spcPts val="0"/>
              </a:spcAft>
              <a:buClr>
                <a:schemeClr val="lt1"/>
              </a:buClr>
              <a:buSzPts val="4800"/>
              <a:buFont typeface="Lato"/>
              <a:buNone/>
              <a:defRPr b="0" sz="4800">
                <a:solidFill>
                  <a:schemeClr val="lt1"/>
                </a:solidFill>
                <a:latin typeface="Lato"/>
                <a:ea typeface="Lato"/>
                <a:cs typeface="Lato"/>
                <a:sym typeface="Lato"/>
              </a:defRPr>
            </a:lvl2pPr>
            <a:lvl3pPr lvl="2">
              <a:spcBef>
                <a:spcPts val="0"/>
              </a:spcBef>
              <a:spcAft>
                <a:spcPts val="0"/>
              </a:spcAft>
              <a:buClr>
                <a:schemeClr val="lt1"/>
              </a:buClr>
              <a:buSzPts val="4800"/>
              <a:buFont typeface="Lato"/>
              <a:buNone/>
              <a:defRPr b="0" sz="4800">
                <a:solidFill>
                  <a:schemeClr val="lt1"/>
                </a:solidFill>
                <a:latin typeface="Lato"/>
                <a:ea typeface="Lato"/>
                <a:cs typeface="Lato"/>
                <a:sym typeface="Lato"/>
              </a:defRPr>
            </a:lvl3pPr>
            <a:lvl4pPr lvl="3">
              <a:spcBef>
                <a:spcPts val="0"/>
              </a:spcBef>
              <a:spcAft>
                <a:spcPts val="0"/>
              </a:spcAft>
              <a:buClr>
                <a:schemeClr val="lt1"/>
              </a:buClr>
              <a:buSzPts val="4800"/>
              <a:buFont typeface="Lato"/>
              <a:buNone/>
              <a:defRPr b="0" sz="4800">
                <a:solidFill>
                  <a:schemeClr val="lt1"/>
                </a:solidFill>
                <a:latin typeface="Lato"/>
                <a:ea typeface="Lato"/>
                <a:cs typeface="Lato"/>
                <a:sym typeface="Lato"/>
              </a:defRPr>
            </a:lvl4pPr>
            <a:lvl5pPr lvl="4">
              <a:spcBef>
                <a:spcPts val="0"/>
              </a:spcBef>
              <a:spcAft>
                <a:spcPts val="0"/>
              </a:spcAft>
              <a:buClr>
                <a:schemeClr val="lt1"/>
              </a:buClr>
              <a:buSzPts val="4800"/>
              <a:buFont typeface="Lato"/>
              <a:buNone/>
              <a:defRPr b="0" sz="4800">
                <a:solidFill>
                  <a:schemeClr val="lt1"/>
                </a:solidFill>
                <a:latin typeface="Lato"/>
                <a:ea typeface="Lato"/>
                <a:cs typeface="Lato"/>
                <a:sym typeface="Lato"/>
              </a:defRPr>
            </a:lvl5pPr>
            <a:lvl6pPr lvl="5">
              <a:spcBef>
                <a:spcPts val="0"/>
              </a:spcBef>
              <a:spcAft>
                <a:spcPts val="0"/>
              </a:spcAft>
              <a:buClr>
                <a:schemeClr val="lt1"/>
              </a:buClr>
              <a:buSzPts val="4800"/>
              <a:buFont typeface="Lato"/>
              <a:buNone/>
              <a:defRPr b="0" sz="4800">
                <a:solidFill>
                  <a:schemeClr val="lt1"/>
                </a:solidFill>
                <a:latin typeface="Lato"/>
                <a:ea typeface="Lato"/>
                <a:cs typeface="Lato"/>
                <a:sym typeface="Lato"/>
              </a:defRPr>
            </a:lvl6pPr>
            <a:lvl7pPr lvl="6">
              <a:spcBef>
                <a:spcPts val="0"/>
              </a:spcBef>
              <a:spcAft>
                <a:spcPts val="0"/>
              </a:spcAft>
              <a:buClr>
                <a:schemeClr val="lt1"/>
              </a:buClr>
              <a:buSzPts val="4800"/>
              <a:buFont typeface="Lato"/>
              <a:buNone/>
              <a:defRPr b="0" sz="4800">
                <a:solidFill>
                  <a:schemeClr val="lt1"/>
                </a:solidFill>
                <a:latin typeface="Lato"/>
                <a:ea typeface="Lato"/>
                <a:cs typeface="Lato"/>
                <a:sym typeface="Lato"/>
              </a:defRPr>
            </a:lvl7pPr>
            <a:lvl8pPr lvl="7">
              <a:spcBef>
                <a:spcPts val="0"/>
              </a:spcBef>
              <a:spcAft>
                <a:spcPts val="0"/>
              </a:spcAft>
              <a:buClr>
                <a:schemeClr val="lt1"/>
              </a:buClr>
              <a:buSzPts val="4800"/>
              <a:buFont typeface="Lato"/>
              <a:buNone/>
              <a:defRPr b="0" sz="4800">
                <a:solidFill>
                  <a:schemeClr val="lt1"/>
                </a:solidFill>
                <a:latin typeface="Lato"/>
                <a:ea typeface="Lato"/>
                <a:cs typeface="Lato"/>
                <a:sym typeface="Lato"/>
              </a:defRPr>
            </a:lvl8pPr>
            <a:lvl9pPr lvl="8">
              <a:spcBef>
                <a:spcPts val="0"/>
              </a:spcBef>
              <a:spcAft>
                <a:spcPts val="0"/>
              </a:spcAft>
              <a:buClr>
                <a:schemeClr val="lt1"/>
              </a:buClr>
              <a:buSzPts val="4800"/>
              <a:buFont typeface="Lato"/>
              <a:buNone/>
              <a:defRPr b="0" sz="4800">
                <a:solidFill>
                  <a:schemeClr val="lt1"/>
                </a:solidFill>
                <a:latin typeface="Lato"/>
                <a:ea typeface="Lato"/>
                <a:cs typeface="Lato"/>
                <a:sym typeface="Lato"/>
              </a:defRPr>
            </a:lvl9pPr>
          </a:lstStyle>
          <a:p/>
        </p:txBody>
      </p:sp>
      <p:sp>
        <p:nvSpPr>
          <p:cNvPr id="37" name="Google Shape;37;p8"/>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8" name="Shape 38"/>
        <p:cNvGrpSpPr/>
        <p:nvPr/>
      </p:nvGrpSpPr>
      <p:grpSpPr>
        <a:xfrm>
          <a:off x="0" y="0"/>
          <a:ext cx="0" cy="0"/>
          <a:chOff x="0" y="0"/>
          <a:chExt cx="0" cy="0"/>
        </a:xfrm>
      </p:grpSpPr>
      <p:sp>
        <p:nvSpPr>
          <p:cNvPr id="39" name="Google Shape;39;p9"/>
          <p:cNvSpPr/>
          <p:nvPr/>
        </p:nvSpPr>
        <p:spPr>
          <a:xfrm>
            <a:off x="4572000" y="-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0" name="Google Shape;40;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1" name="Google Shape;41;p9"/>
          <p:cNvSpPr txBox="1"/>
          <p:nvPr>
            <p:ph type="title"/>
          </p:nvPr>
        </p:nvSpPr>
        <p:spPr>
          <a:xfrm>
            <a:off x="265500" y="1107950"/>
            <a:ext cx="4045200" cy="16836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2" name="Google Shape;42;p9"/>
          <p:cNvSpPr txBox="1"/>
          <p:nvPr>
            <p:ph idx="1" type="subTitle"/>
          </p:nvPr>
        </p:nvSpPr>
        <p:spPr>
          <a:xfrm>
            <a:off x="265500" y="2845201"/>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3" name="Google Shape;43;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44" name="Google Shape;44;p9"/>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5" name="Shape 45"/>
        <p:cNvGrpSpPr/>
        <p:nvPr/>
      </p:nvGrpSpPr>
      <p:grpSpPr>
        <a:xfrm>
          <a:off x="0" y="0"/>
          <a:ext cx="0" cy="0"/>
          <a:chOff x="0" y="0"/>
          <a:chExt cx="0" cy="0"/>
        </a:xfrm>
      </p:grpSpPr>
      <p:sp>
        <p:nvSpPr>
          <p:cNvPr id="46" name="Google Shape;46;p10"/>
          <p:cNvSpPr txBox="1"/>
          <p:nvPr>
            <p:ph idx="1" type="body"/>
          </p:nvPr>
        </p:nvSpPr>
        <p:spPr>
          <a:xfrm>
            <a:off x="319500" y="423057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7" name="Google Shape;47;p10"/>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coral">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391350"/>
            <a:ext cx="8520600" cy="6261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1pPr>
            <a:lvl2pPr lvl="1">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2pPr>
            <a:lvl3pPr lvl="2">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3pPr>
            <a:lvl4pPr lvl="3">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4pPr>
            <a:lvl5pPr lvl="4">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5pPr>
            <a:lvl6pPr lvl="5">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6pPr>
            <a:lvl7pPr lvl="6">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7pPr>
            <a:lvl8pPr lvl="7">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8pPr>
            <a:lvl9pPr lvl="8">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indent="-317500" lvl="1" marL="9144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2pPr>
            <a:lvl3pPr indent="-317500" lvl="2" marL="13716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3pPr>
            <a:lvl4pPr indent="-317500" lvl="3" marL="18288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4pPr>
            <a:lvl5pPr indent="-317500" lvl="4" marL="22860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5pPr>
            <a:lvl6pPr indent="-317500" lvl="5" marL="27432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6pPr>
            <a:lvl7pPr indent="-317500" lvl="6" marL="32004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7pPr>
            <a:lvl8pPr indent="-317500" lvl="7" marL="36576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8pPr>
            <a:lvl9pPr indent="-317500" lvl="8" marL="4114800">
              <a:lnSpc>
                <a:spcPct val="115000"/>
              </a:lnSpc>
              <a:spcBef>
                <a:spcPts val="1600"/>
              </a:spcBef>
              <a:spcAft>
                <a:spcPts val="1600"/>
              </a:spcAft>
              <a:buClr>
                <a:schemeClr val="dk2"/>
              </a:buClr>
              <a:buSzPts val="1400"/>
              <a:buFont typeface="Lato"/>
              <a:buChar char="■"/>
              <a:defRPr>
                <a:solidFill>
                  <a:schemeClr val="dk2"/>
                </a:solidFill>
                <a:latin typeface="Lato"/>
                <a:ea typeface="Lato"/>
                <a:cs typeface="Lato"/>
                <a:sym typeface="Lato"/>
              </a:defRPr>
            </a:lvl9pPr>
          </a:lstStyle>
          <a:p/>
        </p:txBody>
      </p:sp>
      <p:sp>
        <p:nvSpPr>
          <p:cNvPr id="8" name="Google Shape;8;p1"/>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Lato"/>
                <a:ea typeface="Lato"/>
                <a:cs typeface="Lato"/>
                <a:sym typeface="Lato"/>
              </a:defRPr>
            </a:lvl1pPr>
            <a:lvl2pPr lvl="1" algn="r">
              <a:buNone/>
              <a:defRPr sz="1000">
                <a:solidFill>
                  <a:schemeClr val="dk2"/>
                </a:solidFill>
                <a:latin typeface="Lato"/>
                <a:ea typeface="Lato"/>
                <a:cs typeface="Lato"/>
                <a:sym typeface="Lato"/>
              </a:defRPr>
            </a:lvl2pPr>
            <a:lvl3pPr lvl="2" algn="r">
              <a:buNone/>
              <a:defRPr sz="1000">
                <a:solidFill>
                  <a:schemeClr val="dk2"/>
                </a:solidFill>
                <a:latin typeface="Lato"/>
                <a:ea typeface="Lato"/>
                <a:cs typeface="Lato"/>
                <a:sym typeface="Lato"/>
              </a:defRPr>
            </a:lvl3pPr>
            <a:lvl4pPr lvl="3" algn="r">
              <a:buNone/>
              <a:defRPr sz="1000">
                <a:solidFill>
                  <a:schemeClr val="dk2"/>
                </a:solidFill>
                <a:latin typeface="Lato"/>
                <a:ea typeface="Lato"/>
                <a:cs typeface="Lato"/>
                <a:sym typeface="Lato"/>
              </a:defRPr>
            </a:lvl4pPr>
            <a:lvl5pPr lvl="4" algn="r">
              <a:buNone/>
              <a:defRPr sz="1000">
                <a:solidFill>
                  <a:schemeClr val="dk2"/>
                </a:solidFill>
                <a:latin typeface="Lato"/>
                <a:ea typeface="Lato"/>
                <a:cs typeface="Lato"/>
                <a:sym typeface="Lato"/>
              </a:defRPr>
            </a:lvl5pPr>
            <a:lvl6pPr lvl="5" algn="r">
              <a:buNone/>
              <a:defRPr sz="1000">
                <a:solidFill>
                  <a:schemeClr val="dk2"/>
                </a:solidFill>
                <a:latin typeface="Lato"/>
                <a:ea typeface="Lato"/>
                <a:cs typeface="Lato"/>
                <a:sym typeface="Lato"/>
              </a:defRPr>
            </a:lvl6pPr>
            <a:lvl7pPr lvl="6" algn="r">
              <a:buNone/>
              <a:defRPr sz="1000">
                <a:solidFill>
                  <a:schemeClr val="dk2"/>
                </a:solidFill>
                <a:latin typeface="Lato"/>
                <a:ea typeface="Lato"/>
                <a:cs typeface="Lato"/>
                <a:sym typeface="Lato"/>
              </a:defRPr>
            </a:lvl7pPr>
            <a:lvl8pPr lvl="7" algn="r">
              <a:buNone/>
              <a:defRPr sz="1000">
                <a:solidFill>
                  <a:schemeClr val="dk2"/>
                </a:solidFill>
                <a:latin typeface="Lato"/>
                <a:ea typeface="Lato"/>
                <a:cs typeface="Lato"/>
                <a:sym typeface="Lato"/>
              </a:defRPr>
            </a:lvl8pPr>
            <a:lvl9pPr lvl="8" algn="r">
              <a:buNone/>
              <a:defRPr sz="1000">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3.xml"/><Relationship Id="rId3" Type="http://schemas.openxmlformats.org/officeDocument/2006/relationships/hyperlink" Target="https://static1.squarespace.com/static/5b5cb6af7c93279793ac1be6/t/5d94f62d556eec636bb2bc7c/1570043439319/Safer-Tucking_Final.pdf"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4.xml"/><Relationship Id="rId3" Type="http://schemas.openxmlformats.org/officeDocument/2006/relationships/hyperlink" Target="https://static1.squarespace.com/static/5b5cb6af7c93279793ac1be6/t/5d94f8e5e123b70edd722c59/1570044134324/Safer-Binding_2018_FINAL.pdf"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hyperlink" Target="https://www.autostraddle.com/wp-content/uploads/2014/06/sexapalooza-handout-branded.pdf"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hyperlink" Target="https://sexinfoonline.com/personal-lubricants/"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8.xml"/><Relationship Id="rId3" Type="http://schemas.openxmlformats.org/officeDocument/2006/relationships/image" Target="../media/image3.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0.xml"/><Relationship Id="rId3" Type="http://schemas.openxmlformats.org/officeDocument/2006/relationships/hyperlink" Target="https://uploads-ssl.webflow.com/5ca646ccabc91c20312b8dee/5cc20819df4e902d79ebdc5c_bangdesignnyc.pdf" TargetMode="External"/><Relationship Id="rId4" Type="http://schemas.openxmlformats.org/officeDocument/2006/relationships/hyperlink" Target="https://weareaptn.org/wp-content/uploads/2021/01/KPRA-SRH-Factsheet_Final-1.pdf" TargetMode="External"/><Relationship Id="rId11" Type="http://schemas.openxmlformats.org/officeDocument/2006/relationships/hyperlink" Target="https://www.etsy.com/listing/712471582/trans-stroker-travus-adult-toy-fantasy" TargetMode="External"/><Relationship Id="rId10" Type="http://schemas.openxmlformats.org/officeDocument/2006/relationships/hyperlink" Target="https://www.teenvogue.com/story/transgender-people-what-they-wish-they-learned-in-sex-ed" TargetMode="External"/><Relationship Id="rId9" Type="http://schemas.openxmlformats.org/officeDocument/2006/relationships/hyperlink" Target="https://rainbowhealth.wpenginepowered.com/wp-content/uploads/2011/02/15GMS004_primedguide-redo_vFA_booklet_ENG_web.pdf" TargetMode="External"/><Relationship Id="rId5" Type="http://schemas.openxmlformats.org/officeDocument/2006/relationships/hyperlink" Target="http://transbodies.com/" TargetMode="External"/><Relationship Id="rId6" Type="http://schemas.openxmlformats.org/officeDocument/2006/relationships/hyperlink" Target="https://sexinfoonline.com/personal-lubricants/" TargetMode="External"/><Relationship Id="rId7" Type="http://schemas.openxmlformats.org/officeDocument/2006/relationships/hyperlink" Target="https://static1.squarespace.com/static/5b5cb6af7c93279793ac1be6/t/5d98080b97e5945a3af29264/1570244624353/BrazenTransWomen%27sSaferSexGuide.pdf" TargetMode="External"/><Relationship Id="rId8" Type="http://schemas.openxmlformats.org/officeDocument/2006/relationships/hyperlink" Target="http://callen-lorde.org/graphics/2021/02/PUMP-TMSM-Health-Guide_Final_V3.2.pdf"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13"/>
          <p:cNvSpPr txBox="1"/>
          <p:nvPr>
            <p:ph type="ctrTitle"/>
          </p:nvPr>
        </p:nvSpPr>
        <p:spPr>
          <a:xfrm>
            <a:off x="3096250" y="1336350"/>
            <a:ext cx="2951400" cy="1584300"/>
          </a:xfrm>
          <a:prstGeom prst="rect">
            <a:avLst/>
          </a:prstGeom>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lang="en" sz="4200"/>
              <a:t>T</a:t>
            </a:r>
            <a:r>
              <a:rPr lang="en" sz="4200"/>
              <a:t>rans &amp; Nonbinary </a:t>
            </a:r>
            <a:br>
              <a:rPr lang="en" sz="4200"/>
            </a:br>
            <a:r>
              <a:rPr lang="en" sz="4200"/>
              <a:t>Sex Ed</a:t>
            </a:r>
            <a:endParaRPr sz="4200"/>
          </a:p>
        </p:txBody>
      </p:sp>
      <p:sp>
        <p:nvSpPr>
          <p:cNvPr id="60" name="Google Shape;60;p13"/>
          <p:cNvSpPr txBox="1"/>
          <p:nvPr>
            <p:ph idx="1" type="subTitle"/>
          </p:nvPr>
        </p:nvSpPr>
        <p:spPr>
          <a:xfrm>
            <a:off x="3096300" y="3093998"/>
            <a:ext cx="2951400" cy="978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0" lang="en"/>
              <a:t>Buster Buchanan</a:t>
            </a:r>
            <a:r>
              <a:rPr b="0" lang="en"/>
              <a:t> | He/Him</a:t>
            </a:r>
            <a:endParaRPr b="0"/>
          </a:p>
          <a:p>
            <a:pPr indent="0" lvl="0" marL="0" rtl="0" algn="ctr">
              <a:spcBef>
                <a:spcPts val="0"/>
              </a:spcBef>
              <a:spcAft>
                <a:spcPts val="0"/>
              </a:spcAft>
              <a:buNone/>
            </a:pPr>
            <a:r>
              <a:rPr b="0" lang="en"/>
              <a:t>Health Equity Advocate</a:t>
            </a:r>
            <a:endParaRPr b="0"/>
          </a:p>
          <a:p>
            <a:pPr indent="0" lvl="0" marL="0" rtl="0" algn="ctr">
              <a:spcBef>
                <a:spcPts val="0"/>
              </a:spcBef>
              <a:spcAft>
                <a:spcPts val="0"/>
              </a:spcAft>
              <a:buNone/>
            </a:pPr>
            <a:r>
              <a:rPr b="0" lang="en"/>
              <a:t>buchanan856@ucsb.edu</a:t>
            </a:r>
            <a:endParaRPr b="0"/>
          </a:p>
        </p:txBody>
      </p:sp>
      <p:sp>
        <p:nvSpPr>
          <p:cNvPr id="61" name="Google Shape;61;p13"/>
          <p:cNvSpPr txBox="1"/>
          <p:nvPr>
            <p:ph idx="1" type="subTitle"/>
          </p:nvPr>
        </p:nvSpPr>
        <p:spPr>
          <a:xfrm>
            <a:off x="3096250" y="4657975"/>
            <a:ext cx="2951400" cy="409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0" lang="en" sz="1400">
                <a:solidFill>
                  <a:schemeClr val="dk1"/>
                </a:solidFill>
                <a:latin typeface="Lato"/>
                <a:ea typeface="Lato"/>
                <a:cs typeface="Lato"/>
                <a:sym typeface="Lato"/>
              </a:rPr>
              <a:t>Updated Spring 2023</a:t>
            </a:r>
            <a:endParaRPr b="0" sz="1400">
              <a:solidFill>
                <a:schemeClr val="dk1"/>
              </a:solidFill>
              <a:latin typeface="Lato"/>
              <a:ea typeface="Lato"/>
              <a:cs typeface="Lato"/>
              <a:sym typeface="Lato"/>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22"/>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Bodies and Hormones</a:t>
            </a:r>
            <a:endParaRPr/>
          </a:p>
        </p:txBody>
      </p:sp>
      <p:sp>
        <p:nvSpPr>
          <p:cNvPr id="113" name="Google Shape;113;p22"/>
          <p:cNvSpPr txBox="1"/>
          <p:nvPr>
            <p:ph idx="1" type="body"/>
          </p:nvPr>
        </p:nvSpPr>
        <p:spPr>
          <a:xfrm>
            <a:off x="311700" y="1152475"/>
            <a:ext cx="8624400" cy="37593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If you are on hormone replacement therapy, you </a:t>
            </a:r>
            <a:r>
              <a:rPr b="1" lang="en"/>
              <a:t>may</a:t>
            </a:r>
            <a:r>
              <a:rPr lang="en"/>
              <a:t> experience…</a:t>
            </a:r>
            <a:endParaRPr/>
          </a:p>
          <a:p>
            <a:pPr indent="-317500" lvl="1" marL="914400" rtl="0" algn="l">
              <a:spcBef>
                <a:spcPts val="0"/>
              </a:spcBef>
              <a:spcAft>
                <a:spcPts val="0"/>
              </a:spcAft>
              <a:buSzPts val="1400"/>
              <a:buChar char="○"/>
            </a:pPr>
            <a:r>
              <a:rPr lang="en"/>
              <a:t>Fat redistribution (body and face)</a:t>
            </a:r>
            <a:endParaRPr/>
          </a:p>
          <a:p>
            <a:pPr indent="-317500" lvl="1" marL="914400" rtl="0" algn="l">
              <a:spcBef>
                <a:spcPts val="0"/>
              </a:spcBef>
              <a:spcAft>
                <a:spcPts val="0"/>
              </a:spcAft>
              <a:buSzPts val="1400"/>
              <a:buChar char="○"/>
            </a:pPr>
            <a:r>
              <a:rPr lang="en"/>
              <a:t>Weight gain or loss</a:t>
            </a:r>
            <a:endParaRPr/>
          </a:p>
          <a:p>
            <a:pPr indent="-317500" lvl="1" marL="914400" rtl="0" algn="l">
              <a:spcBef>
                <a:spcPts val="0"/>
              </a:spcBef>
              <a:spcAft>
                <a:spcPts val="0"/>
              </a:spcAft>
              <a:buSzPts val="1400"/>
              <a:buChar char="○"/>
            </a:pPr>
            <a:r>
              <a:rPr lang="en"/>
              <a:t>Changes in </a:t>
            </a:r>
            <a:r>
              <a:rPr lang="en"/>
              <a:t>appetite</a:t>
            </a:r>
            <a:endParaRPr/>
          </a:p>
          <a:p>
            <a:pPr indent="-317500" lvl="1" marL="914400" rtl="0" algn="l">
              <a:spcBef>
                <a:spcPts val="0"/>
              </a:spcBef>
              <a:spcAft>
                <a:spcPts val="0"/>
              </a:spcAft>
              <a:buSzPts val="1400"/>
              <a:buChar char="○"/>
            </a:pPr>
            <a:r>
              <a:rPr lang="en"/>
              <a:t>Changes in skin texture/softness</a:t>
            </a:r>
            <a:endParaRPr/>
          </a:p>
          <a:p>
            <a:pPr indent="-317500" lvl="1" marL="914400" rtl="0" algn="l">
              <a:spcBef>
                <a:spcPts val="0"/>
              </a:spcBef>
              <a:spcAft>
                <a:spcPts val="0"/>
              </a:spcAft>
              <a:buSzPts val="1400"/>
              <a:buChar char="○"/>
            </a:pPr>
            <a:r>
              <a:rPr lang="en"/>
              <a:t>Changes in hair growth, texture, or color</a:t>
            </a:r>
            <a:endParaRPr/>
          </a:p>
          <a:p>
            <a:pPr indent="-317500" lvl="1" marL="914400" rtl="0" algn="l">
              <a:spcBef>
                <a:spcPts val="0"/>
              </a:spcBef>
              <a:spcAft>
                <a:spcPts val="0"/>
              </a:spcAft>
              <a:buSzPts val="1400"/>
              <a:buChar char="○"/>
            </a:pPr>
            <a:r>
              <a:rPr lang="en"/>
              <a:t>Changes in smell, acne, sweat, etc.</a:t>
            </a:r>
            <a:endParaRPr/>
          </a:p>
          <a:p>
            <a:pPr indent="-317500" lvl="1" marL="914400" rtl="0" algn="l">
              <a:spcBef>
                <a:spcPts val="0"/>
              </a:spcBef>
              <a:spcAft>
                <a:spcPts val="0"/>
              </a:spcAft>
              <a:buSzPts val="1400"/>
              <a:buChar char="○"/>
            </a:pPr>
            <a:r>
              <a:rPr lang="en"/>
              <a:t>Growth (breast size, shoe size, </a:t>
            </a:r>
            <a:r>
              <a:rPr lang="en"/>
              <a:t>height</a:t>
            </a:r>
            <a:r>
              <a:rPr lang="en"/>
              <a:t>, genitals, etc.)</a:t>
            </a:r>
            <a:endParaRPr/>
          </a:p>
          <a:p>
            <a:pPr indent="-317500" lvl="1" marL="914400" rtl="0" algn="l">
              <a:spcBef>
                <a:spcPts val="0"/>
              </a:spcBef>
              <a:spcAft>
                <a:spcPts val="0"/>
              </a:spcAft>
              <a:buSzPts val="1400"/>
              <a:buChar char="○"/>
            </a:pPr>
            <a:r>
              <a:rPr lang="en"/>
              <a:t>Changes in who you are attracted to</a:t>
            </a:r>
            <a:endParaRPr/>
          </a:p>
          <a:p>
            <a:pPr indent="-317500" lvl="1" marL="914400" rtl="0" algn="l">
              <a:spcBef>
                <a:spcPts val="0"/>
              </a:spcBef>
              <a:spcAft>
                <a:spcPts val="0"/>
              </a:spcAft>
              <a:buSzPts val="1400"/>
              <a:buChar char="○"/>
            </a:pPr>
            <a:r>
              <a:rPr lang="en"/>
              <a:t>Changes in</a:t>
            </a:r>
            <a:r>
              <a:rPr lang="en"/>
              <a:t> libido</a:t>
            </a:r>
            <a:endParaRPr/>
          </a:p>
          <a:p>
            <a:pPr indent="-317500" lvl="1" marL="914400" rtl="0" algn="l">
              <a:spcBef>
                <a:spcPts val="0"/>
              </a:spcBef>
              <a:spcAft>
                <a:spcPts val="0"/>
              </a:spcAft>
              <a:buSzPts val="1400"/>
              <a:buChar char="○"/>
            </a:pPr>
            <a:r>
              <a:rPr lang="en"/>
              <a:t>C</a:t>
            </a:r>
            <a:r>
              <a:rPr lang="en"/>
              <a:t>hanges in how orgasms feel</a:t>
            </a:r>
            <a:endParaRPr/>
          </a:p>
          <a:p>
            <a:pPr indent="-317500" lvl="1" marL="914400" rtl="0" algn="l">
              <a:spcBef>
                <a:spcPts val="0"/>
              </a:spcBef>
              <a:spcAft>
                <a:spcPts val="0"/>
              </a:spcAft>
              <a:buSzPts val="1400"/>
              <a:buChar char="○"/>
            </a:pPr>
            <a:r>
              <a:rPr lang="en"/>
              <a:t>Changes in sexual function </a:t>
            </a:r>
            <a:endParaRPr/>
          </a:p>
          <a:p>
            <a:pPr indent="-317500" lvl="1" marL="914400" rtl="0" algn="l">
              <a:spcBef>
                <a:spcPts val="0"/>
              </a:spcBef>
              <a:spcAft>
                <a:spcPts val="0"/>
              </a:spcAft>
              <a:buSzPts val="1400"/>
              <a:buChar char="○"/>
            </a:pPr>
            <a:r>
              <a:rPr lang="en"/>
              <a:t>Decrease in fertility</a:t>
            </a:r>
            <a:endParaRPr/>
          </a:p>
          <a:p>
            <a:pPr indent="-342900" lvl="0" marL="457200" rtl="0" algn="l">
              <a:spcBef>
                <a:spcPts val="0"/>
              </a:spcBef>
              <a:spcAft>
                <a:spcPts val="0"/>
              </a:spcAft>
              <a:buSzPts val="1800"/>
              <a:buChar char="●"/>
            </a:pPr>
            <a:r>
              <a:rPr lang="en"/>
              <a:t>Changes vary by person and you will likely only experience some of these</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23"/>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if I’m on estrogen?</a:t>
            </a:r>
            <a:endParaRPr/>
          </a:p>
        </p:txBody>
      </p:sp>
      <p:sp>
        <p:nvSpPr>
          <p:cNvPr id="119" name="Google Shape;119;p2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Char char="●"/>
            </a:pPr>
            <a:r>
              <a:rPr lang="en" sz="1600"/>
              <a:t>P</a:t>
            </a:r>
            <a:r>
              <a:rPr lang="en" sz="1600"/>
              <a:t>eople taking </a:t>
            </a:r>
            <a:r>
              <a:rPr b="1" lang="en" sz="1600"/>
              <a:t>estrogen </a:t>
            </a:r>
            <a:r>
              <a:rPr lang="en" sz="1600"/>
              <a:t>might experience</a:t>
            </a:r>
            <a:endParaRPr sz="1600"/>
          </a:p>
          <a:p>
            <a:pPr indent="-317500" lvl="1" marL="914400" rtl="0" algn="l">
              <a:spcBef>
                <a:spcPts val="0"/>
              </a:spcBef>
              <a:spcAft>
                <a:spcPts val="0"/>
              </a:spcAft>
              <a:buSzPts val="1400"/>
              <a:buChar char="○"/>
            </a:pPr>
            <a:r>
              <a:rPr lang="en"/>
              <a:t>fewer spontaneous erections and </a:t>
            </a:r>
            <a:r>
              <a:rPr lang="en"/>
              <a:t>nocturnal</a:t>
            </a:r>
            <a:r>
              <a:rPr lang="en"/>
              <a:t> emissions</a:t>
            </a:r>
            <a:endParaRPr/>
          </a:p>
          <a:p>
            <a:pPr indent="-317500" lvl="1" marL="914400" rtl="0" algn="l">
              <a:spcBef>
                <a:spcPts val="0"/>
              </a:spcBef>
              <a:spcAft>
                <a:spcPts val="0"/>
              </a:spcAft>
              <a:buSzPts val="1400"/>
              <a:buChar char="○"/>
            </a:pPr>
            <a:r>
              <a:rPr lang="en"/>
              <a:t>s</a:t>
            </a:r>
            <a:r>
              <a:rPr lang="en"/>
              <a:t>ofter erections</a:t>
            </a:r>
            <a:endParaRPr/>
          </a:p>
          <a:p>
            <a:pPr indent="-317500" lvl="1" marL="914400" rtl="0" algn="l">
              <a:spcBef>
                <a:spcPts val="0"/>
              </a:spcBef>
              <a:spcAft>
                <a:spcPts val="0"/>
              </a:spcAft>
              <a:buSzPts val="1400"/>
              <a:buChar char="○"/>
            </a:pPr>
            <a:r>
              <a:rPr lang="en"/>
              <a:t>r</a:t>
            </a:r>
            <a:r>
              <a:rPr lang="en"/>
              <a:t>educed </a:t>
            </a:r>
            <a:r>
              <a:rPr lang="en"/>
              <a:t>testicular</a:t>
            </a:r>
            <a:r>
              <a:rPr lang="en"/>
              <a:t> volume</a:t>
            </a:r>
            <a:endParaRPr/>
          </a:p>
          <a:p>
            <a:pPr indent="-317500" lvl="1" marL="914400" rtl="0" algn="l">
              <a:spcBef>
                <a:spcPts val="0"/>
              </a:spcBef>
              <a:spcAft>
                <a:spcPts val="0"/>
              </a:spcAft>
              <a:buSzPts val="1400"/>
              <a:buChar char="○"/>
            </a:pPr>
            <a:r>
              <a:rPr lang="en"/>
              <a:t>thinner and more liquid seminal fluid</a:t>
            </a:r>
            <a:endParaRPr/>
          </a:p>
          <a:p>
            <a:pPr indent="-317500" lvl="1" marL="914400" rtl="0" algn="l">
              <a:spcBef>
                <a:spcPts val="0"/>
              </a:spcBef>
              <a:spcAft>
                <a:spcPts val="0"/>
              </a:spcAft>
              <a:buSzPts val="1400"/>
              <a:buChar char="○"/>
            </a:pPr>
            <a:r>
              <a:rPr lang="en"/>
              <a:t>o</a:t>
            </a:r>
            <a:r>
              <a:rPr lang="en"/>
              <a:t>rgasms that feel less intense but more full-body rather than genital-focused</a:t>
            </a:r>
            <a:endParaRPr/>
          </a:p>
          <a:p>
            <a:pPr indent="-317500" lvl="1" marL="914400" rtl="0" algn="l">
              <a:spcBef>
                <a:spcPts val="0"/>
              </a:spcBef>
              <a:spcAft>
                <a:spcPts val="0"/>
              </a:spcAft>
              <a:buSzPts val="1400"/>
              <a:buChar char="○"/>
            </a:pPr>
            <a:r>
              <a:rPr lang="en"/>
              <a:t>d</a:t>
            </a:r>
            <a:r>
              <a:rPr lang="en"/>
              <a:t>ifficulty becoming erect </a:t>
            </a:r>
            <a:endParaRPr/>
          </a:p>
          <a:p>
            <a:pPr indent="-317500" lvl="1" marL="914400" rtl="0" algn="l">
              <a:spcBef>
                <a:spcPts val="0"/>
              </a:spcBef>
              <a:spcAft>
                <a:spcPts val="0"/>
              </a:spcAft>
              <a:buSzPts val="1400"/>
              <a:buChar char="○"/>
            </a:pPr>
            <a:r>
              <a:rPr lang="en"/>
              <a:t>c</a:t>
            </a:r>
            <a:r>
              <a:rPr lang="en"/>
              <a:t>hanges in fertility</a:t>
            </a:r>
            <a:endParaRPr/>
          </a:p>
          <a:p>
            <a:pPr indent="-317500" lvl="1" marL="914400" rtl="0" algn="l">
              <a:spcBef>
                <a:spcPts val="0"/>
              </a:spcBef>
              <a:spcAft>
                <a:spcPts val="0"/>
              </a:spcAft>
              <a:buSzPts val="1400"/>
              <a:buChar char="○"/>
            </a:pPr>
            <a:r>
              <a:rPr lang="en"/>
              <a:t>Increased nipple sensitivity</a:t>
            </a:r>
            <a:endParaRPr/>
          </a:p>
          <a:p>
            <a:pPr indent="-330200" lvl="0" marL="457200" rtl="0" algn="l">
              <a:spcBef>
                <a:spcPts val="0"/>
              </a:spcBef>
              <a:spcAft>
                <a:spcPts val="0"/>
              </a:spcAft>
              <a:buSzPts val="1600"/>
              <a:buChar char="●"/>
            </a:pPr>
            <a:r>
              <a:rPr lang="en" sz="1600"/>
              <a:t>S</a:t>
            </a:r>
            <a:r>
              <a:rPr lang="en" sz="1600"/>
              <a:t>ome changes are permanent, but many are reversible</a:t>
            </a:r>
            <a:endParaRPr sz="1600"/>
          </a:p>
          <a:p>
            <a:pPr indent="-330200" lvl="0" marL="457200" rtl="0" algn="l">
              <a:spcBef>
                <a:spcPts val="0"/>
              </a:spcBef>
              <a:spcAft>
                <a:spcPts val="0"/>
              </a:spcAft>
              <a:buSzPts val="1600"/>
              <a:buChar char="●"/>
            </a:pPr>
            <a:r>
              <a:rPr lang="en" sz="1600"/>
              <a:t>If you </a:t>
            </a:r>
            <a:r>
              <a:rPr b="1" lang="en" sz="1600"/>
              <a:t>want </a:t>
            </a:r>
            <a:r>
              <a:rPr lang="en" sz="1600"/>
              <a:t>to maintain erectile function, options like Viagra (Sildenafil) and Cialis (Tadalafil) are available and will not compromise transition progress</a:t>
            </a:r>
            <a:endParaRPr sz="1600"/>
          </a:p>
          <a:p>
            <a:pPr indent="-330200" lvl="0" marL="457200" rtl="0" algn="l">
              <a:spcBef>
                <a:spcPts val="0"/>
              </a:spcBef>
              <a:spcAft>
                <a:spcPts val="0"/>
              </a:spcAft>
              <a:buSzPts val="1600"/>
              <a:buChar char="●"/>
            </a:pPr>
            <a:r>
              <a:rPr lang="en" sz="1600"/>
              <a:t>You may still be able to make someone pregnant. The effects of estrogen on fertility varies greatly by person</a:t>
            </a:r>
            <a:endParaRPr sz="16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24"/>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a:t>
            </a:r>
            <a:r>
              <a:rPr lang="en"/>
              <a:t>hat if I’m on testosterone?</a:t>
            </a:r>
            <a:endParaRPr/>
          </a:p>
        </p:txBody>
      </p:sp>
      <p:sp>
        <p:nvSpPr>
          <p:cNvPr id="125" name="Google Shape;125;p24"/>
          <p:cNvSpPr txBox="1"/>
          <p:nvPr>
            <p:ph idx="1" type="body"/>
          </p:nvPr>
        </p:nvSpPr>
        <p:spPr>
          <a:xfrm>
            <a:off x="311700" y="1076275"/>
            <a:ext cx="8520600" cy="38985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Char char="●"/>
            </a:pPr>
            <a:r>
              <a:rPr lang="en" sz="1600"/>
              <a:t>P</a:t>
            </a:r>
            <a:r>
              <a:rPr lang="en" sz="1600"/>
              <a:t>eople taking </a:t>
            </a:r>
            <a:r>
              <a:rPr b="1" lang="en" sz="1600"/>
              <a:t>testosterone </a:t>
            </a:r>
            <a:r>
              <a:rPr lang="en" sz="1600"/>
              <a:t>might experience</a:t>
            </a:r>
            <a:endParaRPr sz="1600"/>
          </a:p>
          <a:p>
            <a:pPr indent="-317500" lvl="1" marL="914400" rtl="0" algn="l">
              <a:spcBef>
                <a:spcPts val="0"/>
              </a:spcBef>
              <a:spcAft>
                <a:spcPts val="0"/>
              </a:spcAft>
              <a:buSzPts val="1400"/>
              <a:buChar char="○"/>
            </a:pPr>
            <a:r>
              <a:rPr lang="en"/>
              <a:t>i</a:t>
            </a:r>
            <a:r>
              <a:rPr lang="en"/>
              <a:t>ncreased sex drive</a:t>
            </a:r>
            <a:endParaRPr/>
          </a:p>
          <a:p>
            <a:pPr indent="-317500" lvl="1" marL="914400" rtl="0" algn="l">
              <a:spcBef>
                <a:spcPts val="0"/>
              </a:spcBef>
              <a:spcAft>
                <a:spcPts val="0"/>
              </a:spcAft>
              <a:buSzPts val="1400"/>
              <a:buChar char="○"/>
            </a:pPr>
            <a:r>
              <a:rPr lang="en"/>
              <a:t>pause or stopping of period, symptoms of menopause</a:t>
            </a:r>
            <a:endParaRPr/>
          </a:p>
          <a:p>
            <a:pPr indent="-317500" lvl="1" marL="914400" rtl="0" algn="l">
              <a:spcBef>
                <a:spcPts val="0"/>
              </a:spcBef>
              <a:spcAft>
                <a:spcPts val="0"/>
              </a:spcAft>
              <a:buSzPts val="1400"/>
              <a:buChar char="○"/>
            </a:pPr>
            <a:r>
              <a:rPr lang="en"/>
              <a:t>g</a:t>
            </a:r>
            <a:r>
              <a:rPr lang="en"/>
              <a:t>rowth of clitoris</a:t>
            </a:r>
            <a:endParaRPr/>
          </a:p>
          <a:p>
            <a:pPr indent="-317500" lvl="1" marL="914400" rtl="0" algn="l">
              <a:spcBef>
                <a:spcPts val="0"/>
              </a:spcBef>
              <a:spcAft>
                <a:spcPts val="0"/>
              </a:spcAft>
              <a:buSzPts val="1400"/>
              <a:buChar char="○"/>
            </a:pPr>
            <a:r>
              <a:rPr lang="en"/>
              <a:t>t</a:t>
            </a:r>
            <a:r>
              <a:rPr lang="en"/>
              <a:t>hicker vaginal discharge, particularly during arousal</a:t>
            </a:r>
            <a:endParaRPr/>
          </a:p>
          <a:p>
            <a:pPr indent="-317500" lvl="1" marL="914400" rtl="0" algn="l">
              <a:spcBef>
                <a:spcPts val="0"/>
              </a:spcBef>
              <a:spcAft>
                <a:spcPts val="0"/>
              </a:spcAft>
              <a:buSzPts val="1400"/>
              <a:buChar char="○"/>
            </a:pPr>
            <a:r>
              <a:rPr lang="en"/>
              <a:t>d</a:t>
            </a:r>
            <a:r>
              <a:rPr lang="en"/>
              <a:t>ryness and/or fragility of vaginal tissue, possibly vaginal atrophy </a:t>
            </a:r>
            <a:endParaRPr/>
          </a:p>
          <a:p>
            <a:pPr indent="-317500" lvl="1" marL="914400" rtl="0" algn="l">
              <a:spcBef>
                <a:spcPts val="0"/>
              </a:spcBef>
              <a:spcAft>
                <a:spcPts val="0"/>
              </a:spcAft>
              <a:buSzPts val="1400"/>
              <a:buChar char="○"/>
            </a:pPr>
            <a:r>
              <a:rPr lang="en"/>
              <a:t>changes in fertility</a:t>
            </a:r>
            <a:endParaRPr/>
          </a:p>
          <a:p>
            <a:pPr indent="-330200" lvl="0" marL="457200" rtl="0" algn="l">
              <a:spcBef>
                <a:spcPts val="0"/>
              </a:spcBef>
              <a:spcAft>
                <a:spcPts val="0"/>
              </a:spcAft>
              <a:buSzPts val="1600"/>
              <a:buChar char="●"/>
            </a:pPr>
            <a:r>
              <a:rPr lang="en" sz="1600"/>
              <a:t>Many</a:t>
            </a:r>
            <a:r>
              <a:rPr lang="en" sz="1600"/>
              <a:t> changes are permanent, but some are reversible</a:t>
            </a:r>
            <a:endParaRPr sz="1600"/>
          </a:p>
          <a:p>
            <a:pPr indent="-330200" lvl="0" marL="457200" rtl="0" algn="l">
              <a:spcBef>
                <a:spcPts val="0"/>
              </a:spcBef>
              <a:spcAft>
                <a:spcPts val="0"/>
              </a:spcAft>
              <a:buSzPts val="1600"/>
              <a:buChar char="●"/>
            </a:pPr>
            <a:r>
              <a:rPr lang="en" sz="1600"/>
              <a:t>Vaginal dryness or fragility can be treated with lubricant, vaginal moisturizers, or local/systemic estrogens without compromising transition progress</a:t>
            </a:r>
            <a:endParaRPr sz="1600"/>
          </a:p>
          <a:p>
            <a:pPr indent="-330200" lvl="0" marL="457200" rtl="0" algn="l">
              <a:spcBef>
                <a:spcPts val="0"/>
              </a:spcBef>
              <a:spcAft>
                <a:spcPts val="0"/>
              </a:spcAft>
              <a:buSzPts val="1600"/>
              <a:buChar char="●"/>
            </a:pPr>
            <a:r>
              <a:rPr lang="en" sz="1600"/>
              <a:t>You may still be able to become pregnant</a:t>
            </a:r>
            <a:endParaRPr sz="1600"/>
          </a:p>
          <a:p>
            <a:pPr indent="-330200" lvl="0" marL="457200" rtl="0" algn="l">
              <a:spcBef>
                <a:spcPts val="0"/>
              </a:spcBef>
              <a:spcAft>
                <a:spcPts val="0"/>
              </a:spcAft>
              <a:buSzPts val="1600"/>
              <a:buChar char="●"/>
            </a:pPr>
            <a:r>
              <a:rPr lang="en" sz="1600"/>
              <a:t>Bottom growth may have different sensitivity than a pre-T clitoris</a:t>
            </a:r>
            <a:endParaRPr sz="1600"/>
          </a:p>
          <a:p>
            <a:pPr indent="-330200" lvl="0" marL="457200" rtl="0" algn="l">
              <a:spcBef>
                <a:spcPts val="0"/>
              </a:spcBef>
              <a:spcAft>
                <a:spcPts val="0"/>
              </a:spcAft>
              <a:buSzPts val="1600"/>
              <a:buChar char="●"/>
            </a:pPr>
            <a:r>
              <a:rPr lang="en" sz="1600"/>
              <a:t>Never put testosterone gel or cypionate directly on your genitals, genital safe testosterone cream can be prescribed by your doctor</a:t>
            </a:r>
            <a:endParaRPr sz="16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5"/>
          <p:cNvSpPr/>
          <p:nvPr/>
        </p:nvSpPr>
        <p:spPr>
          <a:xfrm>
            <a:off x="2580400" y="-23025"/>
            <a:ext cx="6563700" cy="5205000"/>
          </a:xfrm>
          <a:prstGeom prst="rect">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25"/>
          <p:cNvSpPr txBox="1"/>
          <p:nvPr>
            <p:ph type="title"/>
          </p:nvPr>
        </p:nvSpPr>
        <p:spPr>
          <a:xfrm>
            <a:off x="36900" y="2084975"/>
            <a:ext cx="2535900" cy="719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t</a:t>
            </a:r>
            <a:r>
              <a:rPr lang="en"/>
              <a:t>ucking</a:t>
            </a:r>
            <a:endParaRPr/>
          </a:p>
        </p:txBody>
      </p:sp>
      <p:sp>
        <p:nvSpPr>
          <p:cNvPr id="132" name="Google Shape;132;p25"/>
          <p:cNvSpPr txBox="1"/>
          <p:nvPr>
            <p:ph idx="2" type="body"/>
          </p:nvPr>
        </p:nvSpPr>
        <p:spPr>
          <a:xfrm>
            <a:off x="3045700" y="508125"/>
            <a:ext cx="5693700" cy="3695100"/>
          </a:xfrm>
          <a:prstGeom prst="rect">
            <a:avLst/>
          </a:prstGeom>
        </p:spPr>
        <p:txBody>
          <a:bodyPr anchorCtr="0" anchor="ctr" bIns="91425" lIns="91425" spcFirstLastPara="1" rIns="91425" wrap="square" tIns="91425">
            <a:noAutofit/>
          </a:bodyPr>
          <a:lstStyle/>
          <a:p>
            <a:pPr indent="-342900" lvl="0" marL="457200" rtl="0" algn="l">
              <a:spcBef>
                <a:spcPts val="0"/>
              </a:spcBef>
              <a:spcAft>
                <a:spcPts val="0"/>
              </a:spcAft>
              <a:buSzPts val="1800"/>
              <a:buChar char="●"/>
            </a:pPr>
            <a:r>
              <a:rPr lang="en"/>
              <a:t>L</a:t>
            </a:r>
            <a:r>
              <a:rPr lang="en"/>
              <a:t>isten to your body, take breaks: tucking should not be painful or restrict normal movement</a:t>
            </a:r>
            <a:endParaRPr/>
          </a:p>
          <a:p>
            <a:pPr indent="-342900" lvl="0" marL="457200" rtl="0" algn="l">
              <a:spcBef>
                <a:spcPts val="0"/>
              </a:spcBef>
              <a:spcAft>
                <a:spcPts val="0"/>
              </a:spcAft>
              <a:buSzPts val="1800"/>
              <a:buChar char="●"/>
            </a:pPr>
            <a:r>
              <a:rPr lang="en"/>
              <a:t>Never force or pull hard on any part of your genitals</a:t>
            </a:r>
            <a:endParaRPr/>
          </a:p>
          <a:p>
            <a:pPr indent="-342900" lvl="0" marL="457200" rtl="0" algn="l">
              <a:spcBef>
                <a:spcPts val="0"/>
              </a:spcBef>
              <a:spcAft>
                <a:spcPts val="0"/>
              </a:spcAft>
              <a:buSzPts val="1800"/>
              <a:buChar char="●"/>
            </a:pPr>
            <a:r>
              <a:rPr lang="en"/>
              <a:t>Use tucking underwear/gaffs or skin-friendly tape if you can, (b</a:t>
            </a:r>
            <a:r>
              <a:rPr lang="en"/>
              <a:t>aby powder for chafing)</a:t>
            </a:r>
            <a:endParaRPr/>
          </a:p>
          <a:p>
            <a:pPr indent="-342900" lvl="0" marL="457200" rtl="0" algn="l">
              <a:spcBef>
                <a:spcPts val="0"/>
              </a:spcBef>
              <a:spcAft>
                <a:spcPts val="0"/>
              </a:spcAft>
              <a:buSzPts val="1800"/>
              <a:buChar char="●"/>
            </a:pPr>
            <a:r>
              <a:rPr lang="en"/>
              <a:t>Can affect fertility; studies showed a 97% decrease of sperm production after 2 months of daily tucking (can be reversed after not tucking for a few months)*</a:t>
            </a:r>
            <a:endParaRPr/>
          </a:p>
          <a:p>
            <a:pPr indent="-342900" lvl="0" marL="457200" rtl="0" algn="l">
              <a:spcBef>
                <a:spcPts val="0"/>
              </a:spcBef>
              <a:spcAft>
                <a:spcPts val="0"/>
              </a:spcAft>
              <a:buSzPts val="1800"/>
              <a:buChar char="●"/>
            </a:pPr>
            <a:r>
              <a:rPr lang="en" u="sng">
                <a:hlinkClick r:id="rId3"/>
              </a:rPr>
              <a:t>Tucking Guide</a:t>
            </a:r>
            <a:endParaRPr/>
          </a:p>
        </p:txBody>
      </p:sp>
      <p:sp>
        <p:nvSpPr>
          <p:cNvPr id="133" name="Google Shape;133;p25"/>
          <p:cNvSpPr txBox="1"/>
          <p:nvPr/>
        </p:nvSpPr>
        <p:spPr>
          <a:xfrm>
            <a:off x="2686900" y="4126200"/>
            <a:ext cx="6563700" cy="954300"/>
          </a:xfrm>
          <a:prstGeom prst="rect">
            <a:avLst/>
          </a:prstGeom>
          <a:noFill/>
          <a:ln>
            <a:noFill/>
          </a:ln>
        </p:spPr>
        <p:txBody>
          <a:bodyPr anchorCtr="0" anchor="t" bIns="91425" lIns="91425" spcFirstLastPara="1" rIns="91425" wrap="square" tIns="91425">
            <a:spAutoFit/>
          </a:bodyPr>
          <a:lstStyle/>
          <a:p>
            <a:pPr indent="457200" lvl="0" marL="0" rtl="0" algn="l">
              <a:spcBef>
                <a:spcPts val="0"/>
              </a:spcBef>
              <a:spcAft>
                <a:spcPts val="0"/>
              </a:spcAft>
              <a:buNone/>
            </a:pPr>
            <a:r>
              <a:rPr lang="en" sz="1000">
                <a:solidFill>
                  <a:schemeClr val="lt1"/>
                </a:solidFill>
                <a:latin typeface="Lato"/>
                <a:ea typeface="Lato"/>
                <a:cs typeface="Lato"/>
                <a:sym typeface="Lato"/>
              </a:rPr>
              <a:t>*R Mieusset et al. “The potential of mild testicular heating as a safe, effective and reversible contraceptive method.” International Journal of Andrology, 1994.</a:t>
            </a:r>
            <a:endParaRPr sz="1000">
              <a:solidFill>
                <a:schemeClr val="lt1"/>
              </a:solidFill>
              <a:latin typeface="Lato"/>
              <a:ea typeface="Lato"/>
              <a:cs typeface="Lato"/>
              <a:sym typeface="Lato"/>
            </a:endParaRPr>
          </a:p>
          <a:p>
            <a:pPr indent="457200" lvl="0" marL="0" rtl="0" algn="l">
              <a:spcBef>
                <a:spcPts val="0"/>
              </a:spcBef>
              <a:spcAft>
                <a:spcPts val="0"/>
              </a:spcAft>
              <a:buNone/>
            </a:pPr>
            <a:r>
              <a:rPr lang="en" sz="1000">
                <a:solidFill>
                  <a:schemeClr val="lt1"/>
                </a:solidFill>
                <a:latin typeface="Lato"/>
                <a:ea typeface="Lato"/>
                <a:cs typeface="Lato"/>
                <a:sym typeface="Lato"/>
              </a:rPr>
              <a:t>Mieusset R, Bujan L, Mansat A, Pontonnier F, Grandjean H. “Hyperthermia and human spermatogenesis: enhancement of the inhibitory effect obtained by 'artificial cryptorchidism'.” Int J Androl. 1987 Aug;10(4):571-80. doi: 10.1111/j.1365-2605.1987.tb00356.x. PMID: 2888735.</a:t>
            </a:r>
            <a:endParaRPr sz="1000">
              <a:solidFill>
                <a:schemeClr val="lt1"/>
              </a:solidFill>
              <a:latin typeface="Lato"/>
              <a:ea typeface="Lato"/>
              <a:cs typeface="Lato"/>
              <a:sym typeface="Lato"/>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26"/>
          <p:cNvSpPr/>
          <p:nvPr/>
        </p:nvSpPr>
        <p:spPr>
          <a:xfrm>
            <a:off x="2580400" y="-23025"/>
            <a:ext cx="6563700" cy="5205000"/>
          </a:xfrm>
          <a:prstGeom prst="rect">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26"/>
          <p:cNvSpPr txBox="1"/>
          <p:nvPr>
            <p:ph type="title"/>
          </p:nvPr>
        </p:nvSpPr>
        <p:spPr>
          <a:xfrm>
            <a:off x="265500" y="1962150"/>
            <a:ext cx="2314800" cy="841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binding</a:t>
            </a:r>
            <a:endParaRPr/>
          </a:p>
        </p:txBody>
      </p:sp>
      <p:sp>
        <p:nvSpPr>
          <p:cNvPr id="140" name="Google Shape;140;p26"/>
          <p:cNvSpPr txBox="1"/>
          <p:nvPr>
            <p:ph idx="2" type="body"/>
          </p:nvPr>
        </p:nvSpPr>
        <p:spPr>
          <a:xfrm>
            <a:off x="3079550" y="724200"/>
            <a:ext cx="5544600" cy="3695100"/>
          </a:xfrm>
          <a:prstGeom prst="rect">
            <a:avLst/>
          </a:prstGeom>
        </p:spPr>
        <p:txBody>
          <a:bodyPr anchorCtr="0" anchor="ctr" bIns="91425" lIns="91425" spcFirstLastPara="1" rIns="91425" wrap="square" tIns="91425">
            <a:noAutofit/>
          </a:bodyPr>
          <a:lstStyle/>
          <a:p>
            <a:pPr indent="-342900" lvl="0" marL="457200" rtl="0" algn="l">
              <a:spcBef>
                <a:spcPts val="0"/>
              </a:spcBef>
              <a:spcAft>
                <a:spcPts val="0"/>
              </a:spcAft>
              <a:buSzPts val="1800"/>
              <a:buChar char="●"/>
            </a:pPr>
            <a:r>
              <a:rPr lang="en"/>
              <a:t>ONLY bind with a binder or skin-safe binding tape! Duct tape and bandages can damage your ribcage.</a:t>
            </a:r>
            <a:endParaRPr/>
          </a:p>
          <a:p>
            <a:pPr indent="-342900" lvl="0" marL="457200" rtl="0" algn="l">
              <a:spcBef>
                <a:spcPts val="0"/>
              </a:spcBef>
              <a:spcAft>
                <a:spcPts val="0"/>
              </a:spcAft>
              <a:buSzPts val="1800"/>
              <a:buChar char="●"/>
            </a:pPr>
            <a:r>
              <a:rPr lang="en"/>
              <a:t>Take regular breaks from binding, don’t bind more than 8-10 hours at a time</a:t>
            </a:r>
            <a:endParaRPr/>
          </a:p>
          <a:p>
            <a:pPr indent="-342900" lvl="0" marL="457200" rtl="0" algn="l">
              <a:spcBef>
                <a:spcPts val="0"/>
              </a:spcBef>
              <a:spcAft>
                <a:spcPts val="0"/>
              </a:spcAft>
              <a:buSzPts val="1800"/>
              <a:buChar char="●"/>
            </a:pPr>
            <a:r>
              <a:rPr lang="en"/>
              <a:t>Listen to your body: binding should not be painful or restrict normal movement</a:t>
            </a:r>
            <a:endParaRPr/>
          </a:p>
          <a:p>
            <a:pPr indent="-342900" lvl="0" marL="457200" rtl="0" algn="l">
              <a:spcBef>
                <a:spcPts val="0"/>
              </a:spcBef>
              <a:spcAft>
                <a:spcPts val="0"/>
              </a:spcAft>
              <a:buSzPts val="1800"/>
              <a:buChar char="●"/>
            </a:pPr>
            <a:r>
              <a:rPr lang="en"/>
              <a:t>S</a:t>
            </a:r>
            <a:r>
              <a:rPr lang="en"/>
              <a:t>ome sex involves lots of movement and exercise; if binding during sex it’s best to size up or wear a compression top instead</a:t>
            </a:r>
            <a:endParaRPr/>
          </a:p>
          <a:p>
            <a:pPr indent="-342900" lvl="0" marL="457200" rtl="0" algn="l">
              <a:spcBef>
                <a:spcPts val="0"/>
              </a:spcBef>
              <a:spcAft>
                <a:spcPts val="0"/>
              </a:spcAft>
              <a:buSzPts val="1800"/>
              <a:buChar char="●"/>
            </a:pPr>
            <a:r>
              <a:rPr lang="en" u="sng">
                <a:hlinkClick r:id="rId3"/>
              </a:rPr>
              <a:t>Binding Guide</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7"/>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How do I care for my body </a:t>
            </a:r>
            <a:br>
              <a:rPr lang="en"/>
            </a:br>
            <a:r>
              <a:rPr lang="en"/>
              <a:t>when I don’t even like my body? </a:t>
            </a:r>
            <a:endParaRPr/>
          </a:p>
        </p:txBody>
      </p:sp>
      <p:sp>
        <p:nvSpPr>
          <p:cNvPr id="146" name="Google Shape;146;p27"/>
          <p:cNvSpPr txBox="1"/>
          <p:nvPr>
            <p:ph idx="1" type="body"/>
          </p:nvPr>
        </p:nvSpPr>
        <p:spPr>
          <a:xfrm>
            <a:off x="311700" y="1552375"/>
            <a:ext cx="8520600" cy="3460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People who experience dysphoria sometimes struggle to care for their bodies</a:t>
            </a:r>
            <a:endParaRPr/>
          </a:p>
          <a:p>
            <a:pPr indent="-342900" lvl="0" marL="457200" rtl="0" algn="l">
              <a:spcBef>
                <a:spcPts val="0"/>
              </a:spcBef>
              <a:spcAft>
                <a:spcPts val="0"/>
              </a:spcAft>
              <a:buSzPts val="1800"/>
              <a:buChar char="●"/>
            </a:pPr>
            <a:r>
              <a:rPr lang="en"/>
              <a:t>If you struggle with </a:t>
            </a:r>
            <a:r>
              <a:rPr b="1" lang="en"/>
              <a:t>m</a:t>
            </a:r>
            <a:r>
              <a:rPr b="1" lang="en"/>
              <a:t>edical care</a:t>
            </a:r>
            <a:endParaRPr b="1"/>
          </a:p>
          <a:p>
            <a:pPr indent="-317500" lvl="1" marL="914400" rtl="0" algn="l">
              <a:spcBef>
                <a:spcPts val="0"/>
              </a:spcBef>
              <a:spcAft>
                <a:spcPts val="0"/>
              </a:spcAft>
              <a:buSzPts val="1400"/>
              <a:buChar char="○"/>
            </a:pPr>
            <a:r>
              <a:rPr lang="en"/>
              <a:t>B</a:t>
            </a:r>
            <a:r>
              <a:rPr lang="en"/>
              <a:t>ring an advocate who is prepared to support you in ways that feel safer</a:t>
            </a:r>
            <a:endParaRPr/>
          </a:p>
          <a:p>
            <a:pPr indent="-317500" lvl="1" marL="914400" rtl="0" algn="l">
              <a:spcBef>
                <a:spcPts val="0"/>
              </a:spcBef>
              <a:spcAft>
                <a:spcPts val="0"/>
              </a:spcAft>
              <a:buSzPts val="1400"/>
              <a:buChar char="○"/>
            </a:pPr>
            <a:r>
              <a:rPr lang="en"/>
              <a:t>Be prepared to talk clearly with your provider about what you need to feel safe and welcome </a:t>
            </a:r>
            <a:r>
              <a:rPr lang="en" sz="1100"/>
              <a:t>(make a list and/or send an email before your appointment)</a:t>
            </a:r>
            <a:endParaRPr sz="1100"/>
          </a:p>
          <a:p>
            <a:pPr indent="-342900" lvl="0" marL="457200" rtl="0" algn="l">
              <a:spcBef>
                <a:spcPts val="0"/>
              </a:spcBef>
              <a:spcAft>
                <a:spcPts val="0"/>
              </a:spcAft>
              <a:buSzPts val="1800"/>
              <a:buChar char="●"/>
            </a:pPr>
            <a:r>
              <a:rPr lang="en"/>
              <a:t>I</a:t>
            </a:r>
            <a:r>
              <a:rPr lang="en"/>
              <a:t>f you struggle with </a:t>
            </a:r>
            <a:r>
              <a:rPr b="1" lang="en"/>
              <a:t>hygiene</a:t>
            </a:r>
            <a:endParaRPr b="1"/>
          </a:p>
          <a:p>
            <a:pPr indent="-317500" lvl="1" marL="914400" rtl="0" algn="l">
              <a:spcBef>
                <a:spcPts val="0"/>
              </a:spcBef>
              <a:spcAft>
                <a:spcPts val="0"/>
              </a:spcAft>
              <a:buSzPts val="1400"/>
              <a:buChar char="○"/>
            </a:pPr>
            <a:r>
              <a:rPr lang="en"/>
              <a:t>Reduce visibility! </a:t>
            </a:r>
            <a:r>
              <a:rPr lang="en"/>
              <a:t>cover the mirror, turn on only a nightlight, or wear a bathing suit</a:t>
            </a:r>
            <a:endParaRPr/>
          </a:p>
          <a:p>
            <a:pPr indent="-317500" lvl="1" marL="914400" rtl="0" algn="l">
              <a:spcBef>
                <a:spcPts val="0"/>
              </a:spcBef>
              <a:spcAft>
                <a:spcPts val="0"/>
              </a:spcAft>
              <a:buSzPts val="1400"/>
              <a:buChar char="○"/>
            </a:pPr>
            <a:r>
              <a:rPr lang="en"/>
              <a:t>Cleansing wipes (ReadyBath) and </a:t>
            </a:r>
            <a:r>
              <a:rPr lang="en"/>
              <a:t>d</a:t>
            </a:r>
            <a:r>
              <a:rPr lang="en"/>
              <a:t>ry shampoo</a:t>
            </a:r>
            <a:endParaRPr/>
          </a:p>
          <a:p>
            <a:pPr indent="-317500" lvl="1" marL="914400" rtl="0" algn="l">
              <a:spcBef>
                <a:spcPts val="0"/>
              </a:spcBef>
              <a:spcAft>
                <a:spcPts val="0"/>
              </a:spcAft>
              <a:buSzPts val="1400"/>
              <a:buChar char="○"/>
            </a:pPr>
            <a:r>
              <a:rPr lang="en"/>
              <a:t>TransTape and Water-safe prosthetics </a:t>
            </a:r>
            <a:endParaRPr/>
          </a:p>
          <a:p>
            <a:pPr indent="-317500" lvl="1" marL="914400" rtl="0" algn="l">
              <a:spcBef>
                <a:spcPts val="0"/>
              </a:spcBef>
              <a:spcAft>
                <a:spcPts val="0"/>
              </a:spcAft>
              <a:buSzPts val="1400"/>
              <a:buChar char="○"/>
            </a:pPr>
            <a:r>
              <a:rPr lang="en"/>
              <a:t>Gender affirming hygiene supplies; women’s </a:t>
            </a:r>
            <a:r>
              <a:rPr lang="en"/>
              <a:t>deodorant</a:t>
            </a:r>
            <a:r>
              <a:rPr lang="en"/>
              <a:t>, men’s body wash, a shampoo bar?</a:t>
            </a:r>
            <a:endParaRPr/>
          </a:p>
          <a:p>
            <a:pPr indent="-342900" lvl="0" marL="457200" rtl="0" algn="l">
              <a:spcBef>
                <a:spcPts val="0"/>
              </a:spcBef>
              <a:spcAft>
                <a:spcPts val="0"/>
              </a:spcAft>
              <a:buSzPts val="1800"/>
              <a:buChar char="●"/>
            </a:pPr>
            <a:r>
              <a:rPr lang="en"/>
              <a:t>I</a:t>
            </a:r>
            <a:r>
              <a:rPr lang="en"/>
              <a:t>f you struggle with </a:t>
            </a:r>
            <a:r>
              <a:rPr b="1" lang="en"/>
              <a:t>food restriction or self harm</a:t>
            </a:r>
            <a:endParaRPr b="1"/>
          </a:p>
          <a:p>
            <a:pPr indent="-317500" lvl="1" marL="914400" rtl="0" algn="l">
              <a:spcBef>
                <a:spcPts val="0"/>
              </a:spcBef>
              <a:spcAft>
                <a:spcPts val="0"/>
              </a:spcAft>
              <a:buSzPts val="1400"/>
              <a:buChar char="○"/>
            </a:pPr>
            <a:r>
              <a:rPr lang="en"/>
              <a:t>Look into harm-reduction strategies, prioritize safety</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28"/>
          <p:cNvSpPr txBox="1"/>
          <p:nvPr>
            <p:ph type="title"/>
          </p:nvPr>
        </p:nvSpPr>
        <p:spPr>
          <a:xfrm>
            <a:off x="265500" y="1107950"/>
            <a:ext cx="4045200" cy="1683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who needs…</a:t>
            </a:r>
            <a:endParaRPr/>
          </a:p>
        </p:txBody>
      </p:sp>
      <p:sp>
        <p:nvSpPr>
          <p:cNvPr id="152" name="Google Shape;152;p28"/>
          <p:cNvSpPr txBox="1"/>
          <p:nvPr>
            <p:ph idx="1" type="subTitle"/>
          </p:nvPr>
        </p:nvSpPr>
        <p:spPr>
          <a:xfrm>
            <a:off x="265500" y="2845201"/>
            <a:ext cx="4045200" cy="1345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STI vaccinations?</a:t>
            </a:r>
            <a:endParaRPr/>
          </a:p>
        </p:txBody>
      </p:sp>
      <p:sp>
        <p:nvSpPr>
          <p:cNvPr id="153" name="Google Shape;153;p28"/>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p>
            <a:pPr indent="-342900" lvl="0" marL="457200" rtl="0" algn="l">
              <a:spcBef>
                <a:spcPts val="0"/>
              </a:spcBef>
              <a:spcAft>
                <a:spcPts val="0"/>
              </a:spcAft>
              <a:buSzPts val="1800"/>
              <a:buChar char="●"/>
            </a:pPr>
            <a:r>
              <a:rPr lang="en"/>
              <a:t>Who: Anyone who is sexually active </a:t>
            </a:r>
            <a:endParaRPr/>
          </a:p>
          <a:p>
            <a:pPr indent="-342900" lvl="0" marL="457200" rtl="0" algn="l">
              <a:spcBef>
                <a:spcPts val="0"/>
              </a:spcBef>
              <a:spcAft>
                <a:spcPts val="0"/>
              </a:spcAft>
              <a:buSzPts val="1800"/>
              <a:buChar char="●"/>
            </a:pPr>
            <a:r>
              <a:rPr lang="en"/>
              <a:t>What: HPV, </a:t>
            </a:r>
            <a:r>
              <a:rPr lang="en"/>
              <a:t>Hepatitis</a:t>
            </a:r>
            <a:r>
              <a:rPr lang="en"/>
              <a:t> A/B  (both are a 3 shot series administered over multiple months)</a:t>
            </a:r>
            <a:endParaRPr/>
          </a:p>
          <a:p>
            <a:pPr indent="-342900" lvl="0" marL="457200" rtl="0" algn="l">
              <a:spcBef>
                <a:spcPts val="0"/>
              </a:spcBef>
              <a:spcAft>
                <a:spcPts val="0"/>
              </a:spcAft>
              <a:buSzPts val="1800"/>
              <a:buChar char="●"/>
            </a:pPr>
            <a:r>
              <a:rPr lang="en"/>
              <a:t>When: </a:t>
            </a:r>
            <a:r>
              <a:rPr lang="en"/>
              <a:t>between 11 and 26  years old for HPV, anytime for Hepatitis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29"/>
          <p:cNvSpPr txBox="1"/>
          <p:nvPr>
            <p:ph type="title"/>
          </p:nvPr>
        </p:nvSpPr>
        <p:spPr>
          <a:xfrm>
            <a:off x="265500" y="1107950"/>
            <a:ext cx="4045200" cy="1683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who needs…</a:t>
            </a:r>
            <a:endParaRPr/>
          </a:p>
        </p:txBody>
      </p:sp>
      <p:sp>
        <p:nvSpPr>
          <p:cNvPr id="159" name="Google Shape;159;p29"/>
          <p:cNvSpPr txBox="1"/>
          <p:nvPr>
            <p:ph idx="1" type="subTitle"/>
          </p:nvPr>
        </p:nvSpPr>
        <p:spPr>
          <a:xfrm>
            <a:off x="265500" y="2845201"/>
            <a:ext cx="4045200" cy="1345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HPV test or </a:t>
            </a:r>
            <a:r>
              <a:rPr lang="en"/>
              <a:t>Pap</a:t>
            </a:r>
            <a:r>
              <a:rPr lang="en"/>
              <a:t> smear?</a:t>
            </a:r>
            <a:endParaRPr/>
          </a:p>
        </p:txBody>
      </p:sp>
      <p:sp>
        <p:nvSpPr>
          <p:cNvPr id="160" name="Google Shape;160;p2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p>
            <a:pPr indent="-342900" lvl="0" marL="457200" rtl="0" algn="l">
              <a:spcBef>
                <a:spcPts val="0"/>
              </a:spcBef>
              <a:spcAft>
                <a:spcPts val="0"/>
              </a:spcAft>
              <a:buSzPts val="1800"/>
              <a:buChar char="●"/>
            </a:pPr>
            <a:r>
              <a:rPr lang="en"/>
              <a:t>Who: </a:t>
            </a:r>
            <a:r>
              <a:rPr lang="en"/>
              <a:t>Only people who have a cervix </a:t>
            </a:r>
            <a:endParaRPr/>
          </a:p>
          <a:p>
            <a:pPr indent="-342900" lvl="0" marL="457200" rtl="0" algn="l">
              <a:spcBef>
                <a:spcPts val="0"/>
              </a:spcBef>
              <a:spcAft>
                <a:spcPts val="0"/>
              </a:spcAft>
              <a:buSzPts val="1800"/>
              <a:buChar char="●"/>
            </a:pPr>
            <a:r>
              <a:rPr lang="en"/>
              <a:t>What: Test involves a swab of the cervix to test for cancer cells</a:t>
            </a:r>
            <a:endParaRPr/>
          </a:p>
          <a:p>
            <a:pPr indent="-342900" lvl="0" marL="457200" rtl="0" algn="l">
              <a:spcBef>
                <a:spcPts val="0"/>
              </a:spcBef>
              <a:spcAft>
                <a:spcPts val="0"/>
              </a:spcAft>
              <a:buSzPts val="1800"/>
              <a:buChar char="●"/>
            </a:pPr>
            <a:r>
              <a:rPr lang="en"/>
              <a:t>When: Every 3 years for most adults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30"/>
          <p:cNvSpPr txBox="1"/>
          <p:nvPr>
            <p:ph type="title"/>
          </p:nvPr>
        </p:nvSpPr>
        <p:spPr>
          <a:xfrm>
            <a:off x="265500" y="1107950"/>
            <a:ext cx="4045200" cy="1683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who needs…</a:t>
            </a:r>
            <a:endParaRPr/>
          </a:p>
        </p:txBody>
      </p:sp>
      <p:sp>
        <p:nvSpPr>
          <p:cNvPr id="166" name="Google Shape;166;p30"/>
          <p:cNvSpPr txBox="1"/>
          <p:nvPr>
            <p:ph idx="1" type="subTitle"/>
          </p:nvPr>
        </p:nvSpPr>
        <p:spPr>
          <a:xfrm>
            <a:off x="265500" y="2845201"/>
            <a:ext cx="4045200" cy="1345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a</a:t>
            </a:r>
            <a:r>
              <a:rPr lang="en"/>
              <a:t> pelvic exam?</a:t>
            </a:r>
            <a:endParaRPr/>
          </a:p>
        </p:txBody>
      </p:sp>
      <p:sp>
        <p:nvSpPr>
          <p:cNvPr id="167" name="Google Shape;167;p30"/>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p>
            <a:pPr indent="-342900" lvl="0" marL="457200" rtl="0" algn="l">
              <a:spcBef>
                <a:spcPts val="0"/>
              </a:spcBef>
              <a:spcAft>
                <a:spcPts val="0"/>
              </a:spcAft>
              <a:buSzPts val="1800"/>
              <a:buChar char="●"/>
            </a:pPr>
            <a:r>
              <a:rPr lang="en"/>
              <a:t>Who: </a:t>
            </a:r>
            <a:r>
              <a:rPr lang="en"/>
              <a:t>People who have a vagina</a:t>
            </a:r>
            <a:endParaRPr/>
          </a:p>
          <a:p>
            <a:pPr indent="-342900" lvl="0" marL="457200" rtl="0" algn="l">
              <a:spcBef>
                <a:spcPts val="0"/>
              </a:spcBef>
              <a:spcAft>
                <a:spcPts val="0"/>
              </a:spcAft>
              <a:buSzPts val="1800"/>
              <a:buChar char="●"/>
            </a:pPr>
            <a:r>
              <a:rPr lang="en"/>
              <a:t>What: Involves insertion of fingers and usually a </a:t>
            </a:r>
            <a:r>
              <a:rPr lang="en"/>
              <a:t>speculum</a:t>
            </a:r>
            <a:r>
              <a:rPr lang="en"/>
              <a:t> into the vagina</a:t>
            </a:r>
            <a:endParaRPr/>
          </a:p>
          <a:p>
            <a:pPr indent="-342900" lvl="0" marL="457200" rtl="0" algn="l">
              <a:spcBef>
                <a:spcPts val="0"/>
              </a:spcBef>
              <a:spcAft>
                <a:spcPts val="0"/>
              </a:spcAft>
              <a:buSzPts val="1800"/>
              <a:buChar char="●"/>
            </a:pPr>
            <a:r>
              <a:rPr lang="en"/>
              <a:t>When: </a:t>
            </a:r>
            <a:endParaRPr/>
          </a:p>
          <a:p>
            <a:pPr indent="-317500" lvl="1" marL="914400" rtl="0" algn="l">
              <a:spcBef>
                <a:spcPts val="0"/>
              </a:spcBef>
              <a:spcAft>
                <a:spcPts val="0"/>
              </a:spcAft>
              <a:buSzPts val="1400"/>
              <a:buChar char="○"/>
            </a:pPr>
            <a:r>
              <a:rPr lang="en"/>
              <a:t>Every 3 years with HPV/Pap test if you have a cervix</a:t>
            </a:r>
            <a:endParaRPr/>
          </a:p>
          <a:p>
            <a:pPr indent="-317500" lvl="1" marL="914400" rtl="0" algn="l">
              <a:spcBef>
                <a:spcPts val="0"/>
              </a:spcBef>
              <a:spcAft>
                <a:spcPts val="0"/>
              </a:spcAft>
              <a:buSzPts val="1400"/>
              <a:buChar char="○"/>
            </a:pPr>
            <a:r>
              <a:rPr lang="en"/>
              <a:t>Every 3-5 years if you have had your cervix removed</a:t>
            </a:r>
            <a:endParaRPr/>
          </a:p>
          <a:p>
            <a:pPr indent="-317500" lvl="1" marL="914400" rtl="0" algn="l">
              <a:spcBef>
                <a:spcPts val="0"/>
              </a:spcBef>
              <a:spcAft>
                <a:spcPts val="0"/>
              </a:spcAft>
              <a:buSzPts val="1400"/>
              <a:buChar char="○"/>
            </a:pPr>
            <a:r>
              <a:rPr lang="en"/>
              <a:t>Every 4 years if you have a prostate</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31"/>
          <p:cNvSpPr txBox="1"/>
          <p:nvPr>
            <p:ph type="title"/>
          </p:nvPr>
        </p:nvSpPr>
        <p:spPr>
          <a:xfrm>
            <a:off x="265500" y="1107950"/>
            <a:ext cx="4045200" cy="1683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who needs…</a:t>
            </a:r>
            <a:endParaRPr/>
          </a:p>
        </p:txBody>
      </p:sp>
      <p:sp>
        <p:nvSpPr>
          <p:cNvPr id="173" name="Google Shape;173;p31"/>
          <p:cNvSpPr txBox="1"/>
          <p:nvPr>
            <p:ph idx="1" type="subTitle"/>
          </p:nvPr>
        </p:nvSpPr>
        <p:spPr>
          <a:xfrm>
            <a:off x="265500" y="2845201"/>
            <a:ext cx="4045200" cy="1345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a prostate exam?</a:t>
            </a:r>
            <a:endParaRPr/>
          </a:p>
        </p:txBody>
      </p:sp>
      <p:sp>
        <p:nvSpPr>
          <p:cNvPr id="174" name="Google Shape;174;p31"/>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p>
            <a:pPr indent="-342900" lvl="0" marL="457200" rtl="0" algn="l">
              <a:spcBef>
                <a:spcPts val="0"/>
              </a:spcBef>
              <a:spcAft>
                <a:spcPts val="0"/>
              </a:spcAft>
              <a:buSzPts val="1800"/>
              <a:buChar char="●"/>
            </a:pPr>
            <a:r>
              <a:rPr lang="en"/>
              <a:t>Who: </a:t>
            </a:r>
            <a:r>
              <a:rPr lang="en"/>
              <a:t>People who have prostates</a:t>
            </a:r>
            <a:endParaRPr/>
          </a:p>
          <a:p>
            <a:pPr indent="-342900" lvl="0" marL="457200" rtl="0" algn="l">
              <a:spcBef>
                <a:spcPts val="0"/>
              </a:spcBef>
              <a:spcAft>
                <a:spcPts val="0"/>
              </a:spcAft>
              <a:buSzPts val="1800"/>
              <a:buChar char="●"/>
            </a:pPr>
            <a:r>
              <a:rPr lang="en"/>
              <a:t>What: Test involves insertion of the fingers into the anus or vagina to feel the prostate</a:t>
            </a:r>
            <a:endParaRPr/>
          </a:p>
          <a:p>
            <a:pPr indent="-342900" lvl="0" marL="457200" rtl="0" algn="l">
              <a:spcBef>
                <a:spcPts val="0"/>
              </a:spcBef>
              <a:spcAft>
                <a:spcPts val="0"/>
              </a:spcAft>
              <a:buSzPts val="1800"/>
              <a:buChar char="●"/>
            </a:pPr>
            <a:r>
              <a:rPr lang="en"/>
              <a:t>When: Every 4 years starting age 40</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4"/>
          <p:cNvSpPr txBox="1"/>
          <p:nvPr>
            <p:ph type="title"/>
          </p:nvPr>
        </p:nvSpPr>
        <p:spPr>
          <a:xfrm>
            <a:off x="490250" y="526350"/>
            <a:ext cx="5618700" cy="736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The Plan</a:t>
            </a:r>
            <a:endParaRPr/>
          </a:p>
        </p:txBody>
      </p:sp>
      <p:sp>
        <p:nvSpPr>
          <p:cNvPr id="67" name="Google Shape;67;p14"/>
          <p:cNvSpPr txBox="1"/>
          <p:nvPr>
            <p:ph idx="4294967295" type="body"/>
          </p:nvPr>
        </p:nvSpPr>
        <p:spPr>
          <a:xfrm>
            <a:off x="447425" y="1459650"/>
            <a:ext cx="6024900" cy="1990800"/>
          </a:xfrm>
          <a:prstGeom prst="rect">
            <a:avLst/>
          </a:prstGeom>
        </p:spPr>
        <p:txBody>
          <a:bodyPr anchorCtr="0" anchor="t" bIns="91425" lIns="91425" spcFirstLastPara="1" rIns="91425" wrap="square" tIns="91425">
            <a:noAutofit/>
          </a:bodyPr>
          <a:lstStyle/>
          <a:p>
            <a:pPr indent="-355600" lvl="0" marL="457200" rtl="0" algn="l">
              <a:lnSpc>
                <a:spcPct val="200000"/>
              </a:lnSpc>
              <a:spcBef>
                <a:spcPts val="0"/>
              </a:spcBef>
              <a:spcAft>
                <a:spcPts val="0"/>
              </a:spcAft>
              <a:buClr>
                <a:schemeClr val="lt1"/>
              </a:buClr>
              <a:buSzPts val="2000"/>
              <a:buAutoNum type="arabicPeriod"/>
            </a:pPr>
            <a:r>
              <a:rPr lang="en" sz="2000">
                <a:solidFill>
                  <a:schemeClr val="lt1"/>
                </a:solidFill>
              </a:rPr>
              <a:t>Bodies and Hormones *Genitals discussed*</a:t>
            </a:r>
            <a:endParaRPr sz="2000">
              <a:solidFill>
                <a:schemeClr val="lt1"/>
              </a:solidFill>
            </a:endParaRPr>
          </a:p>
          <a:p>
            <a:pPr indent="-355600" lvl="0" marL="457200" rtl="0" algn="l">
              <a:lnSpc>
                <a:spcPct val="200000"/>
              </a:lnSpc>
              <a:spcBef>
                <a:spcPts val="0"/>
              </a:spcBef>
              <a:spcAft>
                <a:spcPts val="0"/>
              </a:spcAft>
              <a:buClr>
                <a:schemeClr val="lt1"/>
              </a:buClr>
              <a:buSzPts val="2000"/>
              <a:buAutoNum type="arabicPeriod"/>
            </a:pPr>
            <a:r>
              <a:rPr lang="en" sz="2000">
                <a:solidFill>
                  <a:schemeClr val="lt1"/>
                </a:solidFill>
              </a:rPr>
              <a:t>Care and Upkeep: Who needs what?</a:t>
            </a:r>
            <a:endParaRPr sz="2000">
              <a:solidFill>
                <a:schemeClr val="lt1"/>
              </a:solidFill>
            </a:endParaRPr>
          </a:p>
          <a:p>
            <a:pPr indent="-355600" lvl="0" marL="457200" rtl="0" algn="l">
              <a:lnSpc>
                <a:spcPct val="200000"/>
              </a:lnSpc>
              <a:spcBef>
                <a:spcPts val="0"/>
              </a:spcBef>
              <a:spcAft>
                <a:spcPts val="0"/>
              </a:spcAft>
              <a:buClr>
                <a:schemeClr val="lt1"/>
              </a:buClr>
              <a:buSzPts val="2000"/>
              <a:buAutoNum type="arabicPeriod"/>
            </a:pPr>
            <a:r>
              <a:rPr lang="en" sz="2000">
                <a:solidFill>
                  <a:schemeClr val="lt1"/>
                </a:solidFill>
              </a:rPr>
              <a:t>Sex and Relationships</a:t>
            </a:r>
            <a:endParaRPr sz="2000">
              <a:solidFill>
                <a:schemeClr val="lt1"/>
              </a:solidFill>
            </a:endParaRPr>
          </a:p>
          <a:p>
            <a:pPr indent="-355600" lvl="0" marL="457200" rtl="0" algn="l">
              <a:lnSpc>
                <a:spcPct val="200000"/>
              </a:lnSpc>
              <a:spcBef>
                <a:spcPts val="0"/>
              </a:spcBef>
              <a:spcAft>
                <a:spcPts val="0"/>
              </a:spcAft>
              <a:buClr>
                <a:schemeClr val="lt1"/>
              </a:buClr>
              <a:buSzPts val="2000"/>
              <a:buAutoNum type="arabicPeriod"/>
            </a:pPr>
            <a:r>
              <a:rPr lang="en" sz="2000">
                <a:solidFill>
                  <a:schemeClr val="lt1"/>
                </a:solidFill>
              </a:rPr>
              <a:t>Optional: Special Topics </a:t>
            </a:r>
            <a:endParaRPr sz="2000">
              <a:solidFill>
                <a:schemeClr val="lt1"/>
              </a:solidFill>
            </a:endParaRPr>
          </a:p>
          <a:p>
            <a:pPr indent="-355600" lvl="0" marL="457200" rtl="0" algn="l">
              <a:lnSpc>
                <a:spcPct val="200000"/>
              </a:lnSpc>
              <a:spcBef>
                <a:spcPts val="0"/>
              </a:spcBef>
              <a:spcAft>
                <a:spcPts val="0"/>
              </a:spcAft>
              <a:buClr>
                <a:schemeClr val="lt1"/>
              </a:buClr>
              <a:buSzPts val="2000"/>
              <a:buAutoNum type="arabicPeriod"/>
            </a:pPr>
            <a:r>
              <a:rPr lang="en" sz="2000">
                <a:solidFill>
                  <a:schemeClr val="lt1"/>
                </a:solidFill>
              </a:rPr>
              <a:t>Q&amp;A</a:t>
            </a:r>
            <a:endParaRPr sz="2000">
              <a:solidFill>
                <a:schemeClr val="lt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32"/>
          <p:cNvSpPr txBox="1"/>
          <p:nvPr>
            <p:ph type="title"/>
          </p:nvPr>
        </p:nvSpPr>
        <p:spPr>
          <a:xfrm>
            <a:off x="265500" y="1107950"/>
            <a:ext cx="4045200" cy="1683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who needs…</a:t>
            </a:r>
            <a:endParaRPr/>
          </a:p>
        </p:txBody>
      </p:sp>
      <p:sp>
        <p:nvSpPr>
          <p:cNvPr id="180" name="Google Shape;180;p32"/>
          <p:cNvSpPr txBox="1"/>
          <p:nvPr>
            <p:ph idx="1" type="subTitle"/>
          </p:nvPr>
        </p:nvSpPr>
        <p:spPr>
          <a:xfrm>
            <a:off x="265500" y="2845201"/>
            <a:ext cx="4045200" cy="1345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a breast exam?</a:t>
            </a:r>
            <a:endParaRPr/>
          </a:p>
        </p:txBody>
      </p:sp>
      <p:sp>
        <p:nvSpPr>
          <p:cNvPr id="181" name="Google Shape;181;p32"/>
          <p:cNvSpPr txBox="1"/>
          <p:nvPr>
            <p:ph idx="2" type="body"/>
          </p:nvPr>
        </p:nvSpPr>
        <p:spPr>
          <a:xfrm>
            <a:off x="4932350" y="874225"/>
            <a:ext cx="3837000" cy="3695100"/>
          </a:xfrm>
          <a:prstGeom prst="rect">
            <a:avLst/>
          </a:prstGeom>
        </p:spPr>
        <p:txBody>
          <a:bodyPr anchorCtr="0" anchor="ctr" bIns="91425" lIns="91425" spcFirstLastPara="1" rIns="91425" wrap="square" tIns="91425">
            <a:noAutofit/>
          </a:bodyPr>
          <a:lstStyle/>
          <a:p>
            <a:pPr indent="-330200" lvl="0" marL="457200" rtl="0" algn="l">
              <a:spcBef>
                <a:spcPts val="0"/>
              </a:spcBef>
              <a:spcAft>
                <a:spcPts val="0"/>
              </a:spcAft>
              <a:buSzPts val="1600"/>
              <a:buChar char="●"/>
            </a:pPr>
            <a:r>
              <a:rPr lang="en" sz="1600"/>
              <a:t>Who: People who have </a:t>
            </a:r>
            <a:r>
              <a:rPr lang="en" sz="1600"/>
              <a:t>breasts</a:t>
            </a:r>
            <a:r>
              <a:rPr lang="en" sz="1600"/>
              <a:t>*</a:t>
            </a:r>
            <a:endParaRPr sz="1600"/>
          </a:p>
          <a:p>
            <a:pPr indent="-330200" lvl="0" marL="457200" rtl="0" algn="l">
              <a:spcBef>
                <a:spcPts val="0"/>
              </a:spcBef>
              <a:spcAft>
                <a:spcPts val="0"/>
              </a:spcAft>
              <a:buSzPts val="1600"/>
              <a:buChar char="●"/>
            </a:pPr>
            <a:r>
              <a:rPr lang="en" sz="1600"/>
              <a:t>What: Involves touching the breast tissue and/or a specialized medical imaging device</a:t>
            </a:r>
            <a:endParaRPr sz="1600"/>
          </a:p>
          <a:p>
            <a:pPr indent="-330200" lvl="0" marL="457200" rtl="0" algn="l">
              <a:spcBef>
                <a:spcPts val="0"/>
              </a:spcBef>
              <a:spcAft>
                <a:spcPts val="0"/>
              </a:spcAft>
              <a:buSzPts val="1600"/>
              <a:buChar char="●"/>
            </a:pPr>
            <a:r>
              <a:rPr lang="en" sz="1600"/>
              <a:t>When: </a:t>
            </a:r>
            <a:endParaRPr sz="1600"/>
          </a:p>
          <a:p>
            <a:pPr indent="-317500" lvl="1" marL="914400" rtl="0" algn="l">
              <a:spcBef>
                <a:spcPts val="0"/>
              </a:spcBef>
              <a:spcAft>
                <a:spcPts val="0"/>
              </a:spcAft>
              <a:buSzPts val="1400"/>
              <a:buChar char="○"/>
            </a:pPr>
            <a:r>
              <a:rPr lang="en"/>
              <a:t>Every 1-3 years between age 20 and 40</a:t>
            </a:r>
            <a:endParaRPr/>
          </a:p>
          <a:p>
            <a:pPr indent="-317500" lvl="1" marL="914400" rtl="0" algn="l">
              <a:spcBef>
                <a:spcPts val="0"/>
              </a:spcBef>
              <a:spcAft>
                <a:spcPts val="0"/>
              </a:spcAft>
              <a:buSzPts val="1400"/>
              <a:buChar char="○"/>
            </a:pPr>
            <a:r>
              <a:rPr lang="en"/>
              <a:t>Every year starting age 40</a:t>
            </a:r>
            <a:endParaRPr/>
          </a:p>
          <a:p>
            <a:pPr indent="-317500" lvl="1" marL="914400" rtl="0" algn="l">
              <a:spcBef>
                <a:spcPts val="0"/>
              </a:spcBef>
              <a:spcAft>
                <a:spcPts val="0"/>
              </a:spcAft>
              <a:buSzPts val="1400"/>
              <a:buChar char="○"/>
            </a:pPr>
            <a:r>
              <a:rPr lang="en"/>
              <a:t>Mammograms after age 45-50</a:t>
            </a:r>
            <a:endParaRPr/>
          </a:p>
          <a:p>
            <a:pPr indent="-317500" lvl="0" marL="457200" rtl="0" algn="l">
              <a:spcBef>
                <a:spcPts val="0"/>
              </a:spcBef>
              <a:spcAft>
                <a:spcPts val="0"/>
              </a:spcAft>
              <a:buSzPts val="1400"/>
              <a:buChar char="●"/>
            </a:pPr>
            <a:r>
              <a:rPr lang="en" sz="1400"/>
              <a:t>*Everyone has some breast tissue and therefore can get breast cancer, it is important to get an exam if you observe any abnormalities in your chest tissue</a:t>
            </a:r>
            <a:endParaRPr sz="14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33"/>
          <p:cNvSpPr txBox="1"/>
          <p:nvPr>
            <p:ph type="title"/>
          </p:nvPr>
        </p:nvSpPr>
        <p:spPr>
          <a:xfrm>
            <a:off x="265500" y="1107950"/>
            <a:ext cx="4045200" cy="1683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who needs…</a:t>
            </a:r>
            <a:endParaRPr/>
          </a:p>
        </p:txBody>
      </p:sp>
      <p:sp>
        <p:nvSpPr>
          <p:cNvPr id="187" name="Google Shape;187;p33"/>
          <p:cNvSpPr txBox="1"/>
          <p:nvPr>
            <p:ph idx="1" type="subTitle"/>
          </p:nvPr>
        </p:nvSpPr>
        <p:spPr>
          <a:xfrm>
            <a:off x="265500" y="2845201"/>
            <a:ext cx="4045200" cy="1345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a</a:t>
            </a:r>
            <a:r>
              <a:rPr lang="en"/>
              <a:t> pregnancy test?</a:t>
            </a:r>
            <a:endParaRPr/>
          </a:p>
        </p:txBody>
      </p:sp>
      <p:sp>
        <p:nvSpPr>
          <p:cNvPr id="188" name="Google Shape;188;p33"/>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p>
            <a:pPr indent="-342900" lvl="0" marL="457200" rtl="0" algn="l">
              <a:spcBef>
                <a:spcPts val="0"/>
              </a:spcBef>
              <a:spcAft>
                <a:spcPts val="0"/>
              </a:spcAft>
              <a:buSzPts val="1800"/>
              <a:buChar char="●"/>
            </a:pPr>
            <a:r>
              <a:rPr lang="en"/>
              <a:t>Who: </a:t>
            </a:r>
            <a:r>
              <a:rPr lang="en"/>
              <a:t>People who can get pregnant</a:t>
            </a:r>
            <a:endParaRPr/>
          </a:p>
          <a:p>
            <a:pPr indent="-342900" lvl="0" marL="457200" rtl="0" algn="l">
              <a:spcBef>
                <a:spcPts val="0"/>
              </a:spcBef>
              <a:spcAft>
                <a:spcPts val="0"/>
              </a:spcAft>
              <a:buSzPts val="1800"/>
              <a:buChar char="●"/>
            </a:pPr>
            <a:r>
              <a:rPr lang="en"/>
              <a:t>What: Urine and/or blood is collected, home tests available</a:t>
            </a:r>
            <a:endParaRPr/>
          </a:p>
          <a:p>
            <a:pPr indent="-342900" lvl="0" marL="457200" rtl="0" algn="l">
              <a:spcBef>
                <a:spcPts val="0"/>
              </a:spcBef>
              <a:spcAft>
                <a:spcPts val="0"/>
              </a:spcAft>
              <a:buSzPts val="1800"/>
              <a:buChar char="●"/>
            </a:pPr>
            <a:r>
              <a:rPr lang="en"/>
              <a:t>When: </a:t>
            </a:r>
            <a:endParaRPr/>
          </a:p>
          <a:p>
            <a:pPr indent="-317500" lvl="1" marL="914400" rtl="0" algn="l">
              <a:spcBef>
                <a:spcPts val="0"/>
              </a:spcBef>
              <a:spcAft>
                <a:spcPts val="0"/>
              </a:spcAft>
              <a:buSzPts val="1400"/>
              <a:buChar char="○"/>
            </a:pPr>
            <a:r>
              <a:rPr lang="en"/>
              <a:t>If there is a chance you may be pregnant</a:t>
            </a:r>
            <a:endParaRPr/>
          </a:p>
          <a:p>
            <a:pPr indent="-317500" lvl="1" marL="914400" rtl="0" algn="l">
              <a:spcBef>
                <a:spcPts val="0"/>
              </a:spcBef>
              <a:spcAft>
                <a:spcPts val="0"/>
              </a:spcAft>
              <a:buSzPts val="1400"/>
              <a:buChar char="○"/>
            </a:pPr>
            <a:r>
              <a:rPr lang="en"/>
              <a:t>Before engaging in certain procedures that would be contraindicated if pregnant (e.g. most bottom surgeries)</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34"/>
          <p:cNvSpPr txBox="1"/>
          <p:nvPr>
            <p:ph type="title"/>
          </p:nvPr>
        </p:nvSpPr>
        <p:spPr>
          <a:xfrm>
            <a:off x="265500" y="1107950"/>
            <a:ext cx="4045200" cy="1683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who needs…</a:t>
            </a:r>
            <a:endParaRPr/>
          </a:p>
        </p:txBody>
      </p:sp>
      <p:sp>
        <p:nvSpPr>
          <p:cNvPr id="194" name="Google Shape;194;p34"/>
          <p:cNvSpPr txBox="1"/>
          <p:nvPr>
            <p:ph idx="1" type="subTitle"/>
          </p:nvPr>
        </p:nvSpPr>
        <p:spPr>
          <a:xfrm>
            <a:off x="265500" y="2845201"/>
            <a:ext cx="4045200" cy="1345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testing for STIs/HIV?</a:t>
            </a:r>
            <a:endParaRPr/>
          </a:p>
        </p:txBody>
      </p:sp>
      <p:sp>
        <p:nvSpPr>
          <p:cNvPr id="195" name="Google Shape;195;p34"/>
          <p:cNvSpPr txBox="1"/>
          <p:nvPr>
            <p:ph idx="2" type="body"/>
          </p:nvPr>
        </p:nvSpPr>
        <p:spPr>
          <a:xfrm>
            <a:off x="4786625" y="763000"/>
            <a:ext cx="4220400" cy="3695100"/>
          </a:xfrm>
          <a:prstGeom prst="rect">
            <a:avLst/>
          </a:prstGeom>
        </p:spPr>
        <p:txBody>
          <a:bodyPr anchorCtr="0" anchor="ctr" bIns="91425" lIns="91425" spcFirstLastPara="1" rIns="91425" wrap="square" tIns="91425">
            <a:noAutofit/>
          </a:bodyPr>
          <a:lstStyle/>
          <a:p>
            <a:pPr indent="-342900" lvl="0" marL="457200" rtl="0" algn="l">
              <a:spcBef>
                <a:spcPts val="0"/>
              </a:spcBef>
              <a:spcAft>
                <a:spcPts val="0"/>
              </a:spcAft>
              <a:buSzPts val="1800"/>
              <a:buChar char="●"/>
            </a:pPr>
            <a:r>
              <a:rPr lang="en"/>
              <a:t>Who: </a:t>
            </a:r>
            <a:r>
              <a:rPr lang="en"/>
              <a:t>Everyone who is sexually active</a:t>
            </a:r>
            <a:endParaRPr/>
          </a:p>
          <a:p>
            <a:pPr indent="-342900" lvl="0" marL="457200" rtl="0" algn="l">
              <a:spcBef>
                <a:spcPts val="0"/>
              </a:spcBef>
              <a:spcAft>
                <a:spcPts val="0"/>
              </a:spcAft>
              <a:buSzPts val="1800"/>
              <a:buChar char="●"/>
            </a:pPr>
            <a:r>
              <a:rPr lang="en"/>
              <a:t>What: </a:t>
            </a:r>
            <a:endParaRPr/>
          </a:p>
          <a:p>
            <a:pPr indent="-317500" lvl="1" marL="914400" rtl="0" algn="l">
              <a:spcBef>
                <a:spcPts val="0"/>
              </a:spcBef>
              <a:spcAft>
                <a:spcPts val="0"/>
              </a:spcAft>
              <a:buSzPts val="1400"/>
              <a:buChar char="○"/>
            </a:pPr>
            <a:r>
              <a:rPr lang="en"/>
              <a:t>Tests might involve sampling blood, urine, saliva and/or skin swabs</a:t>
            </a:r>
            <a:endParaRPr/>
          </a:p>
          <a:p>
            <a:pPr indent="-317500" lvl="1" marL="914400" rtl="0" algn="l">
              <a:spcBef>
                <a:spcPts val="0"/>
              </a:spcBef>
              <a:spcAft>
                <a:spcPts val="0"/>
              </a:spcAft>
              <a:buSzPts val="1400"/>
              <a:buChar char="○"/>
            </a:pPr>
            <a:r>
              <a:rPr lang="en"/>
              <a:t>“Standard” STIs tested for are HIV, chlamydia, gonorrhea, and syphilis but you can ask for others!</a:t>
            </a:r>
            <a:endParaRPr/>
          </a:p>
          <a:p>
            <a:pPr indent="-342900" lvl="0" marL="457200" rtl="0" algn="l">
              <a:spcBef>
                <a:spcPts val="0"/>
              </a:spcBef>
              <a:spcAft>
                <a:spcPts val="0"/>
              </a:spcAft>
              <a:buSzPts val="1800"/>
              <a:buChar char="●"/>
            </a:pPr>
            <a:r>
              <a:rPr lang="en"/>
              <a:t>When: </a:t>
            </a:r>
            <a:endParaRPr/>
          </a:p>
          <a:p>
            <a:pPr indent="-317500" lvl="1" marL="914400" rtl="0" algn="l">
              <a:spcBef>
                <a:spcPts val="0"/>
              </a:spcBef>
              <a:spcAft>
                <a:spcPts val="0"/>
              </a:spcAft>
              <a:buSzPts val="1400"/>
              <a:buChar char="○"/>
            </a:pPr>
            <a:r>
              <a:rPr lang="en"/>
              <a:t>If you experience symptoms</a:t>
            </a:r>
            <a:endParaRPr/>
          </a:p>
          <a:p>
            <a:pPr indent="-317500" lvl="1" marL="914400" rtl="0" algn="l">
              <a:spcBef>
                <a:spcPts val="0"/>
              </a:spcBef>
              <a:spcAft>
                <a:spcPts val="0"/>
              </a:spcAft>
              <a:buSzPts val="1400"/>
              <a:buChar char="○"/>
            </a:pPr>
            <a:r>
              <a:rPr lang="en"/>
              <a:t>If you learn that someone you had sexual contact with has tested positive </a:t>
            </a:r>
            <a:endParaRPr/>
          </a:p>
          <a:p>
            <a:pPr indent="-317500" lvl="1" marL="914400" rtl="0" algn="l">
              <a:spcBef>
                <a:spcPts val="0"/>
              </a:spcBef>
              <a:spcAft>
                <a:spcPts val="0"/>
              </a:spcAft>
              <a:buSzPts val="1400"/>
              <a:buChar char="○"/>
            </a:pPr>
            <a:r>
              <a:rPr lang="en"/>
              <a:t>If you are planning to have new sexual partners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35"/>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HIV + AIDS</a:t>
            </a:r>
            <a:endParaRPr/>
          </a:p>
        </p:txBody>
      </p:sp>
      <p:sp>
        <p:nvSpPr>
          <p:cNvPr id="201" name="Google Shape;201;p3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Char char="●"/>
            </a:pPr>
            <a:r>
              <a:rPr lang="en" sz="1600"/>
              <a:t>PrEP(Pre-Exposure Prophylaxis) and PEP (Post-Exposure Prophylaxis) are antiretrovirals taken by people who are HIV negative to reduce the chances of contracting HIV</a:t>
            </a:r>
            <a:endParaRPr sz="1600"/>
          </a:p>
          <a:p>
            <a:pPr indent="-330200" lvl="0" marL="457200" rtl="0" algn="l">
              <a:spcBef>
                <a:spcPts val="0"/>
              </a:spcBef>
              <a:spcAft>
                <a:spcPts val="0"/>
              </a:spcAft>
              <a:buSzPts val="1600"/>
              <a:buChar char="●"/>
            </a:pPr>
            <a:r>
              <a:rPr lang="en" sz="1600"/>
              <a:t>PrEP might be a good option if you:</a:t>
            </a:r>
            <a:endParaRPr sz="1600"/>
          </a:p>
          <a:p>
            <a:pPr indent="-317500" lvl="1" marL="914400" rtl="0" algn="l">
              <a:spcBef>
                <a:spcPts val="0"/>
              </a:spcBef>
              <a:spcAft>
                <a:spcPts val="0"/>
              </a:spcAft>
              <a:buSzPts val="1400"/>
              <a:buChar char="○"/>
            </a:pPr>
            <a:r>
              <a:rPr lang="en"/>
              <a:t>h</a:t>
            </a:r>
            <a:r>
              <a:rPr lang="en"/>
              <a:t>ave multiple partners</a:t>
            </a:r>
            <a:endParaRPr/>
          </a:p>
          <a:p>
            <a:pPr indent="-317500" lvl="1" marL="914400" rtl="0" algn="l">
              <a:spcBef>
                <a:spcPts val="0"/>
              </a:spcBef>
              <a:spcAft>
                <a:spcPts val="0"/>
              </a:spcAft>
              <a:buSzPts val="1400"/>
              <a:buChar char="○"/>
            </a:pPr>
            <a:r>
              <a:rPr lang="en"/>
              <a:t>a</a:t>
            </a:r>
            <a:r>
              <a:rPr lang="en"/>
              <a:t>re in a relationship with someone who does not respect your boundaries</a:t>
            </a:r>
            <a:endParaRPr/>
          </a:p>
          <a:p>
            <a:pPr indent="-317500" lvl="1" marL="914400" rtl="0" algn="l">
              <a:spcBef>
                <a:spcPts val="0"/>
              </a:spcBef>
              <a:spcAft>
                <a:spcPts val="0"/>
              </a:spcAft>
              <a:buSzPts val="1400"/>
              <a:buChar char="○"/>
            </a:pPr>
            <a:r>
              <a:rPr lang="en"/>
              <a:t>e</a:t>
            </a:r>
            <a:r>
              <a:rPr lang="en"/>
              <a:t>ngage in sex work</a:t>
            </a:r>
            <a:endParaRPr/>
          </a:p>
          <a:p>
            <a:pPr indent="-317500" lvl="1" marL="914400" rtl="0" algn="l">
              <a:spcBef>
                <a:spcPts val="0"/>
              </a:spcBef>
              <a:spcAft>
                <a:spcPts val="0"/>
              </a:spcAft>
              <a:buSzPts val="1400"/>
              <a:buChar char="○"/>
            </a:pPr>
            <a:r>
              <a:rPr lang="en"/>
              <a:t>s</a:t>
            </a:r>
            <a:r>
              <a:rPr lang="en"/>
              <a:t>hare needles when using hormones or non-prescription drugs</a:t>
            </a:r>
            <a:endParaRPr/>
          </a:p>
          <a:p>
            <a:pPr indent="-317500" lvl="1" marL="914400" rtl="0" algn="l">
              <a:spcBef>
                <a:spcPts val="0"/>
              </a:spcBef>
              <a:spcAft>
                <a:spcPts val="0"/>
              </a:spcAft>
              <a:buSzPts val="1400"/>
              <a:buChar char="○"/>
            </a:pPr>
            <a:r>
              <a:rPr lang="en"/>
              <a:t>h</a:t>
            </a:r>
            <a:r>
              <a:rPr lang="en"/>
              <a:t>ave one or more partners who fit the above, who know that they are HIV+, or who do not know their status</a:t>
            </a:r>
            <a:endParaRPr/>
          </a:p>
          <a:p>
            <a:pPr indent="-342900" lvl="0" marL="457200" rtl="0" algn="l">
              <a:spcBef>
                <a:spcPts val="0"/>
              </a:spcBef>
              <a:spcAft>
                <a:spcPts val="0"/>
              </a:spcAft>
              <a:buSzPts val="1800"/>
              <a:buChar char="●"/>
            </a:pPr>
            <a:r>
              <a:rPr lang="en"/>
              <a:t>Antiretroviral therapy (ART) is a lifelong combination of drugs taken by HIV positive individuals to reduce the effects of HIV and the likeliness of transmission. There is currently no cure for HIV.</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36"/>
          <p:cNvSpPr txBox="1"/>
          <p:nvPr>
            <p:ph type="title"/>
          </p:nvPr>
        </p:nvSpPr>
        <p:spPr>
          <a:xfrm>
            <a:off x="269100" y="548250"/>
            <a:ext cx="8605800" cy="3708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0" lang="en" sz="6000"/>
              <a:t>y</a:t>
            </a:r>
            <a:r>
              <a:rPr b="0" lang="en" sz="6000"/>
              <a:t>ou are allowed to use any part of </a:t>
            </a:r>
            <a:r>
              <a:rPr lang="en" sz="6000"/>
              <a:t>your body</a:t>
            </a:r>
            <a:r>
              <a:rPr b="0" lang="en" sz="6000"/>
              <a:t> </a:t>
            </a:r>
            <a:r>
              <a:rPr b="0" lang="en" sz="6000"/>
              <a:t>that you want</a:t>
            </a:r>
            <a:r>
              <a:rPr b="0" lang="en" sz="6000"/>
              <a:t> for </a:t>
            </a:r>
            <a:r>
              <a:rPr lang="en" sz="6000"/>
              <a:t>pleasure</a:t>
            </a:r>
            <a:r>
              <a:rPr b="0" lang="en" sz="6000"/>
              <a:t>.</a:t>
            </a:r>
            <a:endParaRPr b="0" sz="600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37"/>
          <p:cNvSpPr txBox="1"/>
          <p:nvPr>
            <p:ph type="title"/>
          </p:nvPr>
        </p:nvSpPr>
        <p:spPr>
          <a:xfrm>
            <a:off x="463800" y="252450"/>
            <a:ext cx="8216400" cy="4638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0" lang="en" sz="6000"/>
              <a:t>u</a:t>
            </a:r>
            <a:r>
              <a:rPr b="0" lang="en" sz="6000"/>
              <a:t>sing particular parts of your body for pleasure </a:t>
            </a:r>
            <a:r>
              <a:rPr lang="en" sz="6000"/>
              <a:t>does not mean</a:t>
            </a:r>
            <a:r>
              <a:rPr b="0" lang="en" sz="6000"/>
              <a:t> you have a particular gender or sexuality</a:t>
            </a:r>
            <a:endParaRPr b="0" sz="600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38"/>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Sex and Sexuality</a:t>
            </a:r>
            <a:endParaRPr/>
          </a:p>
        </p:txBody>
      </p:sp>
      <p:sp>
        <p:nvSpPr>
          <p:cNvPr id="217" name="Google Shape;217;p38"/>
          <p:cNvSpPr txBox="1"/>
          <p:nvPr>
            <p:ph idx="1" type="body"/>
          </p:nvPr>
        </p:nvSpPr>
        <p:spPr>
          <a:xfrm>
            <a:off x="311700" y="1076275"/>
            <a:ext cx="8520600" cy="37968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G</a:t>
            </a:r>
            <a:r>
              <a:rPr lang="en"/>
              <a:t>ender and sexuality (and sex too) are fluid spectrums </a:t>
            </a:r>
            <a:endParaRPr/>
          </a:p>
          <a:p>
            <a:pPr indent="-317500" lvl="1" marL="914400" rtl="0" algn="l">
              <a:spcBef>
                <a:spcPts val="0"/>
              </a:spcBef>
              <a:spcAft>
                <a:spcPts val="0"/>
              </a:spcAft>
              <a:buSzPts val="1400"/>
              <a:buChar char="○"/>
            </a:pPr>
            <a:r>
              <a:rPr lang="en"/>
              <a:t>What you think you know about yourself may change over time and that is ok</a:t>
            </a:r>
            <a:endParaRPr/>
          </a:p>
          <a:p>
            <a:pPr indent="-342900" lvl="0" marL="457200" rtl="0" algn="l">
              <a:spcBef>
                <a:spcPts val="0"/>
              </a:spcBef>
              <a:spcAft>
                <a:spcPts val="0"/>
              </a:spcAft>
              <a:buSzPts val="1800"/>
              <a:buChar char="●"/>
            </a:pPr>
            <a:r>
              <a:rPr lang="en"/>
              <a:t>Labels</a:t>
            </a:r>
            <a:endParaRPr/>
          </a:p>
          <a:p>
            <a:pPr indent="-317500" lvl="1" marL="914400" rtl="0" algn="l">
              <a:spcBef>
                <a:spcPts val="0"/>
              </a:spcBef>
              <a:spcAft>
                <a:spcPts val="0"/>
              </a:spcAft>
              <a:buSzPts val="1400"/>
              <a:buChar char="○"/>
            </a:pPr>
            <a:r>
              <a:rPr lang="en"/>
              <a:t>Labels and identity terms are tools to help us explore ourselves and find community</a:t>
            </a:r>
            <a:endParaRPr/>
          </a:p>
          <a:p>
            <a:pPr indent="-317500" lvl="1" marL="914400" rtl="0" algn="l">
              <a:spcBef>
                <a:spcPts val="0"/>
              </a:spcBef>
              <a:spcAft>
                <a:spcPts val="0"/>
              </a:spcAft>
              <a:buSzPts val="1400"/>
              <a:buChar char="○"/>
            </a:pPr>
            <a:r>
              <a:rPr lang="en"/>
              <a:t>You get to decide what language you use to describe yourself</a:t>
            </a:r>
            <a:endParaRPr/>
          </a:p>
          <a:p>
            <a:pPr indent="-317500" lvl="1" marL="914400" rtl="0" algn="l">
              <a:spcBef>
                <a:spcPts val="0"/>
              </a:spcBef>
              <a:spcAft>
                <a:spcPts val="0"/>
              </a:spcAft>
              <a:buSzPts val="1400"/>
              <a:buChar char="○"/>
            </a:pPr>
            <a:r>
              <a:rPr lang="en"/>
              <a:t>That language may change in different places, with different people, and over time as you explore your gender</a:t>
            </a:r>
            <a:endParaRPr/>
          </a:p>
          <a:p>
            <a:pPr indent="-342900" lvl="0" marL="457200" rtl="0" algn="l">
              <a:spcBef>
                <a:spcPts val="0"/>
              </a:spcBef>
              <a:spcAft>
                <a:spcPts val="0"/>
              </a:spcAft>
              <a:buSzPts val="1800"/>
              <a:buChar char="●"/>
            </a:pPr>
            <a:r>
              <a:rPr lang="en"/>
              <a:t>Sex is not required for a fulfilling life or a loving relationship</a:t>
            </a:r>
            <a:endParaRPr/>
          </a:p>
          <a:p>
            <a:pPr indent="-317500" lvl="1" marL="914400" rtl="0" algn="l">
              <a:spcBef>
                <a:spcPts val="0"/>
              </a:spcBef>
              <a:spcAft>
                <a:spcPts val="0"/>
              </a:spcAft>
              <a:buSzPts val="1400"/>
              <a:buChar char="○"/>
            </a:pPr>
            <a:r>
              <a:rPr lang="en"/>
              <a:t>If, when, how often, and with who you have sex is and should only be your decision</a:t>
            </a:r>
            <a:endParaRPr/>
          </a:p>
          <a:p>
            <a:pPr indent="-342900" lvl="0" marL="457200" rtl="0" algn="l">
              <a:spcBef>
                <a:spcPts val="0"/>
              </a:spcBef>
              <a:spcAft>
                <a:spcPts val="0"/>
              </a:spcAft>
              <a:buSzPts val="1800"/>
              <a:buChar char="●"/>
            </a:pPr>
            <a:r>
              <a:rPr lang="en"/>
              <a:t>Many trans people also fall on the asexuality spectrum</a:t>
            </a:r>
            <a:endParaRPr/>
          </a:p>
          <a:p>
            <a:pPr indent="-317500" lvl="1" marL="914400" rtl="0" algn="l">
              <a:spcBef>
                <a:spcPts val="0"/>
              </a:spcBef>
              <a:spcAft>
                <a:spcPts val="0"/>
              </a:spcAft>
              <a:buSzPts val="1400"/>
              <a:buChar char="○"/>
            </a:pPr>
            <a:r>
              <a:rPr lang="en"/>
              <a:t>Dysphoria and body dissociation can result in a lack of sexual attraction or sexual interest</a:t>
            </a:r>
            <a:endParaRPr/>
          </a:p>
          <a:p>
            <a:pPr indent="-317500" lvl="1" marL="914400" rtl="0" algn="l">
              <a:spcBef>
                <a:spcPts val="0"/>
              </a:spcBef>
              <a:spcAft>
                <a:spcPts val="0"/>
              </a:spcAft>
              <a:buSzPts val="1400"/>
              <a:buChar char="○"/>
            </a:pPr>
            <a:r>
              <a:rPr lang="en"/>
              <a:t>Asexuality due to outside factors such as gender dysphoria or trauma is still asexuality</a:t>
            </a:r>
            <a:endParaRPr/>
          </a:p>
          <a:p>
            <a:pPr indent="-317500" lvl="1" marL="914400" rtl="0" algn="l">
              <a:spcBef>
                <a:spcPts val="0"/>
              </a:spcBef>
              <a:spcAft>
                <a:spcPts val="0"/>
              </a:spcAft>
              <a:buSzPts val="1400"/>
              <a:buChar char="○"/>
            </a:pPr>
            <a:r>
              <a:rPr lang="en"/>
              <a:t>Your experience of sexual attraction may fluctuate along with your healing or gender exploration </a:t>
            </a:r>
            <a:endParaRPr/>
          </a:p>
          <a:p>
            <a:pPr indent="-317500" lvl="1" marL="914400" rtl="0" algn="l">
              <a:spcBef>
                <a:spcPts val="0"/>
              </a:spcBef>
              <a:spcAft>
                <a:spcPts val="0"/>
              </a:spcAft>
              <a:buSzPts val="1400"/>
              <a:buChar char="○"/>
            </a:pPr>
            <a:r>
              <a:rPr lang="en"/>
              <a:t>Most of the information in this sex ed can be interpreted without the presence of a partner</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39"/>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Warming-up to Sex</a:t>
            </a:r>
            <a:endParaRPr/>
          </a:p>
        </p:txBody>
      </p:sp>
      <p:sp>
        <p:nvSpPr>
          <p:cNvPr id="223" name="Google Shape;223;p39"/>
          <p:cNvSpPr txBox="1"/>
          <p:nvPr>
            <p:ph idx="1" type="body"/>
          </p:nvPr>
        </p:nvSpPr>
        <p:spPr>
          <a:xfrm>
            <a:off x="311700" y="1000075"/>
            <a:ext cx="8611200" cy="38475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Masturbation, solo-sex, self-pleasure, </a:t>
            </a:r>
            <a:r>
              <a:rPr lang="en"/>
              <a:t>jerkin it,</a:t>
            </a:r>
            <a:r>
              <a:rPr lang="en"/>
              <a:t> self-love, etc</a:t>
            </a:r>
            <a:r>
              <a:rPr lang="en"/>
              <a:t>.</a:t>
            </a:r>
            <a:endParaRPr/>
          </a:p>
          <a:p>
            <a:pPr indent="-317500" lvl="1" marL="914400" rtl="0" algn="l">
              <a:spcBef>
                <a:spcPts val="0"/>
              </a:spcBef>
              <a:spcAft>
                <a:spcPts val="0"/>
              </a:spcAft>
              <a:buSzPts val="1400"/>
              <a:buChar char="○"/>
            </a:pPr>
            <a:r>
              <a:rPr lang="en"/>
              <a:t>Maturbation is a healthy and normal way to explore your body and learn what brings you pleasure, but don’t feel pressured to engage if it makes you uncomfortable or dysphoric</a:t>
            </a:r>
            <a:endParaRPr/>
          </a:p>
          <a:p>
            <a:pPr indent="-317500" lvl="1" marL="914400" rtl="0" algn="l">
              <a:spcBef>
                <a:spcPts val="0"/>
              </a:spcBef>
              <a:spcAft>
                <a:spcPts val="0"/>
              </a:spcAft>
              <a:buSzPts val="1400"/>
              <a:buChar char="○"/>
            </a:pPr>
            <a:r>
              <a:rPr lang="en"/>
              <a:t>Only you can decide whether or not you consider masturbation to be sex</a:t>
            </a:r>
            <a:endParaRPr/>
          </a:p>
          <a:p>
            <a:pPr indent="-317500" lvl="1" marL="914400" rtl="0" algn="l">
              <a:spcBef>
                <a:spcPts val="0"/>
              </a:spcBef>
              <a:spcAft>
                <a:spcPts val="0"/>
              </a:spcAft>
              <a:buSzPts val="1400"/>
              <a:buChar char="○"/>
            </a:pPr>
            <a:r>
              <a:rPr lang="en"/>
              <a:t>Masturbation may be practiced solo or in the presence of your partner(s)</a:t>
            </a:r>
            <a:endParaRPr/>
          </a:p>
          <a:p>
            <a:pPr indent="-342900" lvl="0" marL="457200" rtl="0" algn="l">
              <a:spcBef>
                <a:spcPts val="0"/>
              </a:spcBef>
              <a:spcAft>
                <a:spcPts val="0"/>
              </a:spcAft>
              <a:buSzPts val="1800"/>
              <a:buChar char="●"/>
            </a:pPr>
            <a:r>
              <a:rPr lang="en"/>
              <a:t>Foreplay </a:t>
            </a:r>
            <a:endParaRPr/>
          </a:p>
          <a:p>
            <a:pPr indent="-317500" lvl="1" marL="914400" rtl="0" algn="l">
              <a:spcBef>
                <a:spcPts val="0"/>
              </a:spcBef>
              <a:spcAft>
                <a:spcPts val="0"/>
              </a:spcAft>
              <a:buSzPts val="1400"/>
              <a:buChar char="○"/>
            </a:pPr>
            <a:r>
              <a:rPr lang="en"/>
              <a:t>Helps increase arousal and ease you into the mood, let’s your body know what’s going on</a:t>
            </a:r>
            <a:endParaRPr/>
          </a:p>
          <a:p>
            <a:pPr indent="-317500" lvl="1" marL="914400" rtl="0" algn="l">
              <a:spcBef>
                <a:spcPts val="0"/>
              </a:spcBef>
              <a:spcAft>
                <a:spcPts val="0"/>
              </a:spcAft>
              <a:buSzPts val="1400"/>
              <a:buChar char="○"/>
            </a:pPr>
            <a:r>
              <a:rPr lang="en"/>
              <a:t>Can be fun on its own and may not always lead to sex</a:t>
            </a:r>
            <a:endParaRPr/>
          </a:p>
          <a:p>
            <a:pPr indent="-317500" lvl="1" marL="914400" rtl="0" algn="l">
              <a:spcBef>
                <a:spcPts val="0"/>
              </a:spcBef>
              <a:spcAft>
                <a:spcPts val="0"/>
              </a:spcAft>
              <a:buSzPts val="1400"/>
              <a:buChar char="○"/>
            </a:pPr>
            <a:r>
              <a:rPr lang="en"/>
              <a:t>Foreplay can be especially important for people with vaginas to facilitate arousal and natural lubrication</a:t>
            </a:r>
            <a:endParaRPr/>
          </a:p>
          <a:p>
            <a:pPr indent="-342900" lvl="0" marL="457200" rtl="0" algn="l">
              <a:spcBef>
                <a:spcPts val="0"/>
              </a:spcBef>
              <a:spcAft>
                <a:spcPts val="0"/>
              </a:spcAft>
              <a:buSzPts val="1800"/>
              <a:buChar char="●"/>
            </a:pPr>
            <a:r>
              <a:rPr lang="en"/>
              <a:t>Consent</a:t>
            </a:r>
            <a:endParaRPr/>
          </a:p>
          <a:p>
            <a:pPr indent="-317500" lvl="1" marL="914400" rtl="0" algn="l">
              <a:spcBef>
                <a:spcPts val="0"/>
              </a:spcBef>
              <a:spcAft>
                <a:spcPts val="0"/>
              </a:spcAft>
              <a:buSzPts val="1400"/>
              <a:buChar char="○"/>
            </a:pPr>
            <a:r>
              <a:rPr lang="en"/>
              <a:t>Consent and arousal are not synonymous</a:t>
            </a:r>
            <a:endParaRPr/>
          </a:p>
          <a:p>
            <a:pPr indent="-317500" lvl="1" marL="914400" rtl="0" algn="l">
              <a:spcBef>
                <a:spcPts val="0"/>
              </a:spcBef>
              <a:spcAft>
                <a:spcPts val="0"/>
              </a:spcAft>
              <a:buSzPts val="1400"/>
              <a:buChar char="○"/>
            </a:pPr>
            <a:r>
              <a:rPr lang="en"/>
              <a:t>Make sure you have </a:t>
            </a:r>
            <a:r>
              <a:rPr lang="en" u="sng"/>
              <a:t>enthusiastic</a:t>
            </a:r>
            <a:r>
              <a:rPr lang="en"/>
              <a:t> consent from you partner(s) </a:t>
            </a:r>
            <a:endParaRPr/>
          </a:p>
          <a:p>
            <a:pPr indent="-317500" lvl="1" marL="914400" rtl="0" algn="l">
              <a:spcBef>
                <a:spcPts val="0"/>
              </a:spcBef>
              <a:spcAft>
                <a:spcPts val="0"/>
              </a:spcAft>
              <a:buSzPts val="1400"/>
              <a:buChar char="○"/>
            </a:pPr>
            <a:r>
              <a:rPr lang="en"/>
              <a:t>It is ok for you or your partner(s) to say no in the moment, promises and pasts are not consent</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40"/>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Change and Communication</a:t>
            </a:r>
            <a:endParaRPr/>
          </a:p>
        </p:txBody>
      </p:sp>
      <p:sp>
        <p:nvSpPr>
          <p:cNvPr id="229" name="Google Shape;229;p40"/>
          <p:cNvSpPr txBox="1"/>
          <p:nvPr>
            <p:ph idx="1" type="body"/>
          </p:nvPr>
        </p:nvSpPr>
        <p:spPr>
          <a:xfrm>
            <a:off x="311700" y="10000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Have you talked about sex with your partner(s)? </a:t>
            </a:r>
            <a:endParaRPr/>
          </a:p>
          <a:p>
            <a:pPr indent="-317500" lvl="1" marL="914400" rtl="0" algn="l">
              <a:spcBef>
                <a:spcPts val="0"/>
              </a:spcBef>
              <a:spcAft>
                <a:spcPts val="0"/>
              </a:spcAft>
              <a:buSzPts val="1400"/>
              <a:buChar char="○"/>
            </a:pPr>
            <a:r>
              <a:rPr lang="en"/>
              <a:t>It is never too late to introduce or reintroduce a conversation about sex and intimacy. </a:t>
            </a:r>
            <a:endParaRPr/>
          </a:p>
          <a:p>
            <a:pPr indent="-317500" lvl="1" marL="914400" rtl="0" algn="l">
              <a:spcBef>
                <a:spcPts val="0"/>
              </a:spcBef>
              <a:spcAft>
                <a:spcPts val="0"/>
              </a:spcAft>
              <a:buSzPts val="1400"/>
              <a:buChar char="○"/>
            </a:pPr>
            <a:r>
              <a:rPr lang="en"/>
              <a:t>Bodies, minds, feelings, and desires are constantly changing. It is natural and healthy to occasionally check in with your partner(s) about sex and intimacy. </a:t>
            </a:r>
            <a:endParaRPr/>
          </a:p>
          <a:p>
            <a:pPr indent="-317500" lvl="2" marL="1371600" rtl="0" algn="l">
              <a:spcBef>
                <a:spcPts val="0"/>
              </a:spcBef>
              <a:spcAft>
                <a:spcPts val="0"/>
              </a:spcAft>
              <a:buSzPts val="1400"/>
              <a:buChar char="■"/>
            </a:pPr>
            <a:r>
              <a:rPr lang="en"/>
              <a:t>Do the same things still feel good?  Is there anything new you’d like to try? Is there anything you aren’t really into anymore?</a:t>
            </a:r>
            <a:endParaRPr/>
          </a:p>
          <a:p>
            <a:pPr indent="-317500" lvl="1" marL="914400" rtl="0" algn="l">
              <a:spcBef>
                <a:spcPts val="0"/>
              </a:spcBef>
              <a:spcAft>
                <a:spcPts val="0"/>
              </a:spcAft>
              <a:buSzPts val="1400"/>
              <a:buChar char="○"/>
            </a:pPr>
            <a:r>
              <a:rPr lang="en"/>
              <a:t>This </a:t>
            </a:r>
            <a:r>
              <a:rPr lang="en" u="sng">
                <a:solidFill>
                  <a:srgbClr val="4A86E8"/>
                </a:solidFill>
                <a:hlinkClick r:id="rId3">
                  <a:extLst>
                    <a:ext uri="{A12FA001-AC4F-418D-AE19-62706E023703}">
                      <ahyp:hlinkClr val="tx"/>
                    </a:ext>
                  </a:extLst>
                </a:hlinkClick>
              </a:rPr>
              <a:t>worksheet</a:t>
            </a:r>
            <a:r>
              <a:rPr lang="en">
                <a:solidFill>
                  <a:srgbClr val="4A86E8"/>
                </a:solidFill>
              </a:rPr>
              <a:t> </a:t>
            </a:r>
            <a:r>
              <a:rPr lang="en"/>
              <a:t>guides potential partners through a series of activities to help you better understand and discuss each other’s desires, boundaries, and expectations. </a:t>
            </a:r>
            <a:endParaRPr/>
          </a:p>
          <a:p>
            <a:pPr indent="-317500" lvl="2" marL="1371600" rtl="0" algn="l">
              <a:spcBef>
                <a:spcPts val="0"/>
              </a:spcBef>
              <a:spcAft>
                <a:spcPts val="0"/>
              </a:spcAft>
              <a:buSzPts val="1400"/>
              <a:buChar char="■"/>
            </a:pPr>
            <a:r>
              <a:rPr lang="en"/>
              <a:t>This may be a jumping off point or it may become a </a:t>
            </a:r>
            <a:r>
              <a:rPr lang="en"/>
              <a:t>reliable</a:t>
            </a:r>
            <a:r>
              <a:rPr lang="en"/>
              <a:t> tool in you and your partner(s)’ communication. </a:t>
            </a:r>
            <a:endParaRPr/>
          </a:p>
          <a:p>
            <a:pPr indent="-342900" lvl="0" marL="457200" rtl="0" algn="l">
              <a:spcBef>
                <a:spcPts val="0"/>
              </a:spcBef>
              <a:spcAft>
                <a:spcPts val="0"/>
              </a:spcAft>
              <a:buSzPts val="1800"/>
              <a:buChar char="●"/>
            </a:pPr>
            <a:r>
              <a:rPr lang="en"/>
              <a:t>When trying new things…</a:t>
            </a:r>
            <a:endParaRPr/>
          </a:p>
          <a:p>
            <a:pPr indent="-317500" lvl="1" marL="914400" rtl="0" algn="l">
              <a:spcBef>
                <a:spcPts val="0"/>
              </a:spcBef>
              <a:spcAft>
                <a:spcPts val="0"/>
              </a:spcAft>
              <a:buSzPts val="1400"/>
              <a:buChar char="○"/>
            </a:pPr>
            <a:r>
              <a:rPr lang="en"/>
              <a:t>Discuss beforehand and obtain consent</a:t>
            </a:r>
            <a:endParaRPr/>
          </a:p>
          <a:p>
            <a:pPr indent="-317500" lvl="1" marL="914400" rtl="0" algn="l">
              <a:spcBef>
                <a:spcPts val="0"/>
              </a:spcBef>
              <a:spcAft>
                <a:spcPts val="0"/>
              </a:spcAft>
              <a:buSzPts val="1400"/>
              <a:buChar char="○"/>
            </a:pPr>
            <a:r>
              <a:rPr lang="en"/>
              <a:t>Establish an understanding with your partner(s) about what to do if one of you wants to stop</a:t>
            </a:r>
            <a:endParaRPr/>
          </a:p>
          <a:p>
            <a:pPr indent="-317500" lvl="1" marL="914400" rtl="0" algn="l">
              <a:spcBef>
                <a:spcPts val="0"/>
              </a:spcBef>
              <a:spcAft>
                <a:spcPts val="0"/>
              </a:spcAft>
              <a:buSzPts val="1400"/>
              <a:buChar char="○"/>
            </a:pPr>
            <a:r>
              <a:rPr lang="en"/>
              <a:t>Take it slow and check in </a:t>
            </a:r>
            <a:r>
              <a:rPr lang="en"/>
              <a:t>frequently</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41"/>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Comfort</a:t>
            </a:r>
            <a:endParaRPr/>
          </a:p>
        </p:txBody>
      </p:sp>
      <p:sp>
        <p:nvSpPr>
          <p:cNvPr id="235" name="Google Shape;235;p41"/>
          <p:cNvSpPr txBox="1"/>
          <p:nvPr>
            <p:ph idx="1" type="body"/>
          </p:nvPr>
        </p:nvSpPr>
        <p:spPr>
          <a:xfrm>
            <a:off x="311700" y="1000075"/>
            <a:ext cx="8520600" cy="3719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There are many ways to be intimate, consider exploring your options</a:t>
            </a:r>
            <a:endParaRPr/>
          </a:p>
          <a:p>
            <a:pPr indent="-317500" lvl="1" marL="914400" rtl="0" algn="l">
              <a:spcBef>
                <a:spcPts val="0"/>
              </a:spcBef>
              <a:spcAft>
                <a:spcPts val="0"/>
              </a:spcAft>
              <a:buSzPts val="1400"/>
              <a:buChar char="○"/>
            </a:pPr>
            <a:r>
              <a:rPr lang="en"/>
              <a:t>Sex means different things to different people and may include a wide range of activities</a:t>
            </a:r>
            <a:endParaRPr/>
          </a:p>
          <a:p>
            <a:pPr indent="-317500" lvl="1" marL="914400" rtl="0" algn="l">
              <a:spcBef>
                <a:spcPts val="0"/>
              </a:spcBef>
              <a:spcAft>
                <a:spcPts val="0"/>
              </a:spcAft>
              <a:buSzPts val="1400"/>
              <a:buChar char="○"/>
            </a:pPr>
            <a:r>
              <a:rPr lang="en"/>
              <a:t>Sex and intimacy are not inherently connected, you can have each without the other</a:t>
            </a:r>
            <a:endParaRPr/>
          </a:p>
          <a:p>
            <a:pPr indent="-317500" lvl="1" marL="914400" rtl="0" algn="l">
              <a:spcBef>
                <a:spcPts val="0"/>
              </a:spcBef>
              <a:spcAft>
                <a:spcPts val="0"/>
              </a:spcAft>
              <a:buSzPts val="1400"/>
              <a:buChar char="○"/>
            </a:pPr>
            <a:r>
              <a:rPr lang="en"/>
              <a:t>There are many ways to be intimate besides penetrative sex, chat with your partner(s) about what activities you might be interested in </a:t>
            </a:r>
            <a:endParaRPr/>
          </a:p>
          <a:p>
            <a:pPr indent="-342900" lvl="0" marL="457200" rtl="0" algn="l">
              <a:spcBef>
                <a:spcPts val="0"/>
              </a:spcBef>
              <a:spcAft>
                <a:spcPts val="0"/>
              </a:spcAft>
              <a:buSzPts val="1800"/>
              <a:buChar char="●"/>
            </a:pPr>
            <a:r>
              <a:rPr lang="en"/>
              <a:t>Language matters</a:t>
            </a:r>
            <a:endParaRPr/>
          </a:p>
          <a:p>
            <a:pPr indent="-317500" lvl="1" marL="914400" rtl="0" algn="l">
              <a:spcBef>
                <a:spcPts val="0"/>
              </a:spcBef>
              <a:spcAft>
                <a:spcPts val="0"/>
              </a:spcAft>
              <a:buSzPts val="1400"/>
              <a:buChar char="○"/>
            </a:pPr>
            <a:r>
              <a:rPr lang="en"/>
              <a:t>Consider what you like to be called and what words you use to describe your body/body parts </a:t>
            </a:r>
            <a:endParaRPr/>
          </a:p>
          <a:p>
            <a:pPr indent="-317500" lvl="1" marL="914400" rtl="0" algn="l">
              <a:spcBef>
                <a:spcPts val="0"/>
              </a:spcBef>
              <a:spcAft>
                <a:spcPts val="0"/>
              </a:spcAft>
              <a:buSzPts val="1400"/>
              <a:buChar char="○"/>
            </a:pPr>
            <a:r>
              <a:rPr lang="en"/>
              <a:t>Is this language you would like your partner to use? Have you discussed what words to use/not to use during or when talking about sex?</a:t>
            </a:r>
            <a:endParaRPr/>
          </a:p>
          <a:p>
            <a:pPr indent="-342900" lvl="0" marL="457200" rtl="0" algn="l">
              <a:spcBef>
                <a:spcPts val="0"/>
              </a:spcBef>
              <a:spcAft>
                <a:spcPts val="0"/>
              </a:spcAft>
              <a:buSzPts val="1800"/>
              <a:buChar char="●"/>
            </a:pPr>
            <a:r>
              <a:rPr lang="en"/>
              <a:t>Boundaries and outside factors</a:t>
            </a:r>
            <a:endParaRPr/>
          </a:p>
          <a:p>
            <a:pPr indent="-317500" lvl="1" marL="914400" rtl="0" algn="l">
              <a:spcBef>
                <a:spcPts val="0"/>
              </a:spcBef>
              <a:spcAft>
                <a:spcPts val="0"/>
              </a:spcAft>
              <a:buSzPts val="1400"/>
              <a:buChar char="○"/>
            </a:pPr>
            <a:r>
              <a:rPr lang="en"/>
              <a:t>Sex may not always go the way you want it to. There are some factors you have no control over (e.g., changes in arousal, mood, illness, dysphoria, etc.). It is important not to force yourself through an activity, even if you were enthusiastic when it started. </a:t>
            </a:r>
            <a:endParaRPr/>
          </a:p>
          <a:p>
            <a:pPr indent="-317500" lvl="1" marL="914400" rtl="0" algn="l">
              <a:spcBef>
                <a:spcPts val="0"/>
              </a:spcBef>
              <a:spcAft>
                <a:spcPts val="0"/>
              </a:spcAft>
              <a:buSzPts val="1400"/>
              <a:buChar char="○"/>
            </a:pPr>
            <a:r>
              <a:rPr lang="en"/>
              <a:t>Discuss with your partner what to do if one of you is no longer feeling it.</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5"/>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Starting Assumptions</a:t>
            </a:r>
            <a:endParaRPr/>
          </a:p>
        </p:txBody>
      </p:sp>
      <p:sp>
        <p:nvSpPr>
          <p:cNvPr id="73" name="Google Shape;73;p1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p>
            <a:pPr indent="-336550" lvl="0" marL="457200" rtl="0" algn="l">
              <a:spcBef>
                <a:spcPts val="0"/>
              </a:spcBef>
              <a:spcAft>
                <a:spcPts val="0"/>
              </a:spcAft>
              <a:buSzPts val="1700"/>
              <a:buChar char="●"/>
            </a:pPr>
            <a:r>
              <a:rPr lang="en" sz="1700"/>
              <a:t>E</a:t>
            </a:r>
            <a:r>
              <a:rPr lang="en" sz="1700"/>
              <a:t>veryone has a body, and all bodies are subject to health/illness regardless of our choices</a:t>
            </a:r>
            <a:endParaRPr sz="1700"/>
          </a:p>
          <a:p>
            <a:pPr indent="-336550" lvl="0" marL="457200" rtl="0" algn="l">
              <a:spcBef>
                <a:spcPts val="0"/>
              </a:spcBef>
              <a:spcAft>
                <a:spcPts val="0"/>
              </a:spcAft>
              <a:buSzPts val="1700"/>
              <a:buChar char="●"/>
            </a:pPr>
            <a:r>
              <a:rPr lang="en" sz="1700"/>
              <a:t>N</a:t>
            </a:r>
            <a:r>
              <a:rPr lang="en" sz="1700"/>
              <a:t>ot everyone is or wants to be sexually active </a:t>
            </a:r>
            <a:endParaRPr sz="1700"/>
          </a:p>
          <a:p>
            <a:pPr indent="-336550" lvl="0" marL="457200" rtl="0" algn="l">
              <a:spcBef>
                <a:spcPts val="0"/>
              </a:spcBef>
              <a:spcAft>
                <a:spcPts val="0"/>
              </a:spcAft>
              <a:buSzPts val="1700"/>
              <a:buChar char="●"/>
            </a:pPr>
            <a:r>
              <a:rPr lang="en" sz="1700"/>
              <a:t>T</a:t>
            </a:r>
            <a:r>
              <a:rPr lang="en" sz="1700"/>
              <a:t>he quality, content, and availability of sex ed in the US varies widely</a:t>
            </a:r>
            <a:endParaRPr sz="1700"/>
          </a:p>
          <a:p>
            <a:pPr indent="-336550" lvl="0" marL="457200" rtl="0" algn="l">
              <a:spcBef>
                <a:spcPts val="0"/>
              </a:spcBef>
              <a:spcAft>
                <a:spcPts val="0"/>
              </a:spcAft>
              <a:buSzPts val="1700"/>
              <a:buChar char="●"/>
            </a:pPr>
            <a:r>
              <a:rPr lang="en" sz="1700"/>
              <a:t>Every person deserves accurate, accessible information about their bodies, health, and sexuality</a:t>
            </a:r>
            <a:endParaRPr sz="1700"/>
          </a:p>
        </p:txBody>
      </p:sp>
      <p:sp>
        <p:nvSpPr>
          <p:cNvPr id="74" name="Google Shape;74;p15"/>
          <p:cNvSpPr txBox="1"/>
          <p:nvPr>
            <p:ph idx="2" type="body"/>
          </p:nvPr>
        </p:nvSpPr>
        <p:spPr>
          <a:xfrm>
            <a:off x="4680000" y="1152475"/>
            <a:ext cx="3900900" cy="3416400"/>
          </a:xfrm>
          <a:prstGeom prst="rect">
            <a:avLst/>
          </a:prstGeom>
        </p:spPr>
        <p:txBody>
          <a:bodyPr anchorCtr="0" anchor="t" bIns="91425" lIns="91425" spcFirstLastPara="1" rIns="91425" wrap="square" tIns="91425">
            <a:noAutofit/>
          </a:bodyPr>
          <a:lstStyle/>
          <a:p>
            <a:pPr indent="-336550" lvl="0" marL="457200" rtl="0" algn="l">
              <a:spcBef>
                <a:spcPts val="0"/>
              </a:spcBef>
              <a:spcAft>
                <a:spcPts val="0"/>
              </a:spcAft>
              <a:buSzPts val="1700"/>
              <a:buChar char="●"/>
            </a:pPr>
            <a:r>
              <a:rPr lang="en" sz="1700"/>
              <a:t>S</a:t>
            </a:r>
            <a:r>
              <a:rPr lang="en" sz="1700"/>
              <a:t>ome trans people transition using hormones and/or surgery, and some don’t</a:t>
            </a:r>
            <a:endParaRPr sz="1700"/>
          </a:p>
          <a:p>
            <a:pPr indent="-336550" lvl="0" marL="457200" rtl="0" algn="l">
              <a:spcBef>
                <a:spcPts val="0"/>
              </a:spcBef>
              <a:spcAft>
                <a:spcPts val="0"/>
              </a:spcAft>
              <a:buSzPts val="1700"/>
              <a:buChar char="●"/>
            </a:pPr>
            <a:r>
              <a:rPr lang="en" sz="1700"/>
              <a:t>S</a:t>
            </a:r>
            <a:r>
              <a:rPr lang="en" sz="1700"/>
              <a:t>ome of the topics discussed in this space may feel uncomfortable, private, or dysphoric</a:t>
            </a:r>
            <a:r>
              <a:rPr lang="en" sz="1700"/>
              <a:t>. You are welcome to leave or mute me at any time.</a:t>
            </a:r>
            <a:endParaRPr sz="1700"/>
          </a:p>
          <a:p>
            <a:pPr indent="-336550" lvl="0" marL="457200" rtl="0" algn="l">
              <a:spcBef>
                <a:spcPts val="0"/>
              </a:spcBef>
              <a:spcAft>
                <a:spcPts val="0"/>
              </a:spcAft>
              <a:buSzPts val="1700"/>
              <a:buChar char="●"/>
            </a:pPr>
            <a:r>
              <a:rPr lang="en" sz="1700"/>
              <a:t>Nobody (including me) knows everything about this topic</a:t>
            </a:r>
            <a:endParaRPr sz="1700"/>
          </a:p>
          <a:p>
            <a:pPr indent="-336550" lvl="0" marL="457200" rtl="0" algn="l">
              <a:spcBef>
                <a:spcPts val="0"/>
              </a:spcBef>
              <a:spcAft>
                <a:spcPts val="0"/>
              </a:spcAft>
              <a:buSzPts val="1700"/>
              <a:buChar char="●"/>
            </a:pPr>
            <a:r>
              <a:rPr lang="en" sz="1700"/>
              <a:t>Every person is the expert on their own experience and identity</a:t>
            </a:r>
            <a:endParaRPr sz="1700"/>
          </a:p>
          <a:p>
            <a:pPr indent="0" lvl="0" marL="0" rtl="0" algn="l">
              <a:spcBef>
                <a:spcPts val="1600"/>
              </a:spcBef>
              <a:spcAft>
                <a:spcPts val="1600"/>
              </a:spcAft>
              <a:buNone/>
            </a:pPr>
            <a:r>
              <a:t/>
            </a:r>
            <a:endParaRPr sz="170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42"/>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Safer Sex and Contraception</a:t>
            </a:r>
            <a:endParaRPr/>
          </a:p>
        </p:txBody>
      </p:sp>
      <p:sp>
        <p:nvSpPr>
          <p:cNvPr id="241" name="Google Shape;241;p42"/>
          <p:cNvSpPr txBox="1"/>
          <p:nvPr>
            <p:ph idx="1" type="body"/>
          </p:nvPr>
        </p:nvSpPr>
        <p:spPr>
          <a:xfrm>
            <a:off x="235500" y="1152475"/>
            <a:ext cx="8832300" cy="34548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Safer sex supplies</a:t>
            </a:r>
            <a:endParaRPr/>
          </a:p>
          <a:p>
            <a:pPr indent="-317500" lvl="1" marL="914400" rtl="0" algn="l">
              <a:spcBef>
                <a:spcPts val="0"/>
              </a:spcBef>
              <a:spcAft>
                <a:spcPts val="0"/>
              </a:spcAft>
              <a:buSzPts val="1400"/>
              <a:buChar char="○"/>
            </a:pPr>
            <a:r>
              <a:rPr b="1" lang="en"/>
              <a:t>External condoms </a:t>
            </a:r>
            <a:r>
              <a:rPr lang="en"/>
              <a:t>- can be used over a penis, prosthetic, or sex toy</a:t>
            </a:r>
            <a:endParaRPr/>
          </a:p>
          <a:p>
            <a:pPr indent="-317500" lvl="1" marL="914400" rtl="0" algn="l">
              <a:spcBef>
                <a:spcPts val="0"/>
              </a:spcBef>
              <a:spcAft>
                <a:spcPts val="0"/>
              </a:spcAft>
              <a:buSzPts val="1400"/>
              <a:buChar char="○"/>
            </a:pPr>
            <a:r>
              <a:rPr b="1" lang="en"/>
              <a:t>Internal condoms</a:t>
            </a:r>
            <a:r>
              <a:rPr lang="en"/>
              <a:t> - can be used inside a vagina, anus, or mouth</a:t>
            </a:r>
            <a:endParaRPr/>
          </a:p>
          <a:p>
            <a:pPr indent="-317500" lvl="1" marL="914400" rtl="0" algn="l">
              <a:spcBef>
                <a:spcPts val="0"/>
              </a:spcBef>
              <a:spcAft>
                <a:spcPts val="0"/>
              </a:spcAft>
              <a:buSzPts val="1400"/>
              <a:buChar char="○"/>
            </a:pPr>
            <a:r>
              <a:rPr b="1" lang="en"/>
              <a:t>Dental dams </a:t>
            </a:r>
            <a:r>
              <a:rPr lang="en"/>
              <a:t>- can be used between any two parts, usually mouth and anus, vagina, or another mouth</a:t>
            </a:r>
            <a:endParaRPr/>
          </a:p>
          <a:p>
            <a:pPr indent="-317500" lvl="1" marL="914400" rtl="0" algn="l">
              <a:spcBef>
                <a:spcPts val="0"/>
              </a:spcBef>
              <a:spcAft>
                <a:spcPts val="0"/>
              </a:spcAft>
              <a:buSzPts val="1400"/>
              <a:buChar char="○"/>
            </a:pPr>
            <a:r>
              <a:rPr b="1" lang="en"/>
              <a:t>Gloves</a:t>
            </a:r>
            <a:r>
              <a:rPr lang="en"/>
              <a:t> - can be used in any situation, especially if hands will make contact with genitals </a:t>
            </a:r>
            <a:endParaRPr/>
          </a:p>
          <a:p>
            <a:pPr indent="-342900" lvl="0" marL="457200" rtl="0" algn="l">
              <a:spcBef>
                <a:spcPts val="0"/>
              </a:spcBef>
              <a:spcAft>
                <a:spcPts val="0"/>
              </a:spcAft>
              <a:buSzPts val="1800"/>
              <a:buChar char="●"/>
            </a:pPr>
            <a:r>
              <a:rPr lang="en"/>
              <a:t>Contraception</a:t>
            </a:r>
            <a:endParaRPr/>
          </a:p>
          <a:p>
            <a:pPr indent="-317500" lvl="1" marL="914400" rtl="0" algn="l">
              <a:spcBef>
                <a:spcPts val="0"/>
              </a:spcBef>
              <a:spcAft>
                <a:spcPts val="0"/>
              </a:spcAft>
              <a:buSzPts val="1400"/>
              <a:buChar char="○"/>
            </a:pPr>
            <a:r>
              <a:rPr b="1" lang="en"/>
              <a:t>Barrier</a:t>
            </a:r>
            <a:r>
              <a:rPr lang="en"/>
              <a:t> methods create a physical barrier that prevents sperm from reaching the egg.</a:t>
            </a:r>
            <a:endParaRPr/>
          </a:p>
          <a:p>
            <a:pPr indent="-317500" lvl="1" marL="914400" rtl="0" algn="l">
              <a:spcBef>
                <a:spcPts val="0"/>
              </a:spcBef>
              <a:spcAft>
                <a:spcPts val="0"/>
              </a:spcAft>
              <a:buSzPts val="1400"/>
              <a:buChar char="○"/>
            </a:pPr>
            <a:r>
              <a:rPr b="1" lang="en"/>
              <a:t>Hormonal </a:t>
            </a:r>
            <a:r>
              <a:rPr lang="en"/>
              <a:t>methods use hormones to prevent ovulation or make it harder for sperm to reach the egg.  </a:t>
            </a:r>
            <a:endParaRPr/>
          </a:p>
          <a:p>
            <a:pPr indent="-317500" lvl="1" marL="914400" rtl="0" algn="l">
              <a:spcBef>
                <a:spcPts val="0"/>
              </a:spcBef>
              <a:spcAft>
                <a:spcPts val="0"/>
              </a:spcAft>
              <a:buSzPts val="1400"/>
              <a:buChar char="○"/>
            </a:pPr>
            <a:r>
              <a:rPr b="1" lang="en"/>
              <a:t>Intrauterine devices (IUDs) and Intrauterine Systems (IUSs)</a:t>
            </a:r>
            <a:r>
              <a:rPr lang="en"/>
              <a:t> are small T-shaped devices that are inserted into the uterus by a healthcare provider. </a:t>
            </a:r>
            <a:endParaRPr/>
          </a:p>
          <a:p>
            <a:pPr indent="-317500" lvl="1" marL="914400" rtl="0" algn="l">
              <a:spcBef>
                <a:spcPts val="0"/>
              </a:spcBef>
              <a:spcAft>
                <a:spcPts val="0"/>
              </a:spcAft>
              <a:buSzPts val="1400"/>
              <a:buChar char="○"/>
            </a:pPr>
            <a:r>
              <a:rPr b="1" lang="en"/>
              <a:t>Rod Implants </a:t>
            </a:r>
            <a:r>
              <a:rPr lang="en"/>
              <a:t>are small rods implanted into your arm that slowly release copper or </a:t>
            </a:r>
            <a:r>
              <a:rPr lang="en"/>
              <a:t>progestogen.</a:t>
            </a:r>
            <a:endParaRPr/>
          </a:p>
          <a:p>
            <a:pPr indent="-317500" lvl="1" marL="914400" rtl="0" algn="l">
              <a:spcBef>
                <a:spcPts val="0"/>
              </a:spcBef>
              <a:spcAft>
                <a:spcPts val="0"/>
              </a:spcAft>
              <a:buSzPts val="1400"/>
              <a:buChar char="○"/>
            </a:pPr>
            <a:r>
              <a:rPr b="1" lang="en"/>
              <a:t>Sterilization</a:t>
            </a:r>
            <a:r>
              <a:rPr lang="en"/>
              <a:t> is a permanent form of birth control, usually involving a surgical procedure. </a:t>
            </a:r>
            <a:endParaRPr/>
          </a:p>
          <a:p>
            <a:pPr indent="-317500" lvl="1" marL="914400" rtl="0" algn="l">
              <a:spcBef>
                <a:spcPts val="0"/>
              </a:spcBef>
              <a:spcAft>
                <a:spcPts val="0"/>
              </a:spcAft>
              <a:buSzPts val="1400"/>
              <a:buChar char="○"/>
            </a:pPr>
            <a:r>
              <a:rPr b="1" lang="en"/>
              <a:t>Fertility awareness</a:t>
            </a:r>
            <a:r>
              <a:rPr lang="en"/>
              <a:t> involves tracking ovulation and avoiding vaginal sex during the fertile window.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43"/>
          <p:cNvSpPr txBox="1"/>
          <p:nvPr>
            <p:ph type="title"/>
          </p:nvPr>
        </p:nvSpPr>
        <p:spPr>
          <a:xfrm>
            <a:off x="490250" y="526350"/>
            <a:ext cx="7026600" cy="1319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Optional: Special topics</a:t>
            </a:r>
            <a:endParaRPr/>
          </a:p>
        </p:txBody>
      </p:sp>
      <p:sp>
        <p:nvSpPr>
          <p:cNvPr id="247" name="Google Shape;247;p43"/>
          <p:cNvSpPr txBox="1"/>
          <p:nvPr>
            <p:ph idx="4294967295" type="body"/>
          </p:nvPr>
        </p:nvSpPr>
        <p:spPr>
          <a:xfrm>
            <a:off x="387900" y="1838275"/>
            <a:ext cx="4354500" cy="2694900"/>
          </a:xfrm>
          <a:prstGeom prst="rect">
            <a:avLst/>
          </a:prstGeom>
        </p:spPr>
        <p:txBody>
          <a:bodyPr anchorCtr="0" anchor="t" bIns="91425" lIns="91425" spcFirstLastPara="1" rIns="91425" wrap="square" tIns="91425">
            <a:noAutofit/>
          </a:bodyPr>
          <a:lstStyle/>
          <a:p>
            <a:pPr indent="-355600" lvl="0" marL="457200" rtl="0" algn="l">
              <a:lnSpc>
                <a:spcPct val="200000"/>
              </a:lnSpc>
              <a:spcBef>
                <a:spcPts val="0"/>
              </a:spcBef>
              <a:spcAft>
                <a:spcPts val="0"/>
              </a:spcAft>
              <a:buClr>
                <a:schemeClr val="lt1"/>
              </a:buClr>
              <a:buSzPts val="2000"/>
              <a:buChar char="●"/>
            </a:pPr>
            <a:r>
              <a:rPr lang="en" sz="2000">
                <a:solidFill>
                  <a:schemeClr val="lt1"/>
                </a:solidFill>
              </a:rPr>
              <a:t>Intimacy and Sex Alternatives</a:t>
            </a:r>
            <a:endParaRPr sz="2000">
              <a:solidFill>
                <a:schemeClr val="lt1"/>
              </a:solidFill>
            </a:endParaRPr>
          </a:p>
          <a:p>
            <a:pPr indent="-355600" lvl="0" marL="457200" rtl="0" algn="l">
              <a:lnSpc>
                <a:spcPct val="200000"/>
              </a:lnSpc>
              <a:spcBef>
                <a:spcPts val="0"/>
              </a:spcBef>
              <a:spcAft>
                <a:spcPts val="0"/>
              </a:spcAft>
              <a:buClr>
                <a:schemeClr val="lt1"/>
              </a:buClr>
              <a:buSzPts val="2000"/>
              <a:buChar char="●"/>
            </a:pPr>
            <a:r>
              <a:rPr lang="en" sz="2000">
                <a:solidFill>
                  <a:schemeClr val="lt1"/>
                </a:solidFill>
              </a:rPr>
              <a:t>Orgasms</a:t>
            </a:r>
            <a:endParaRPr sz="2000">
              <a:solidFill>
                <a:schemeClr val="lt1"/>
              </a:solidFill>
            </a:endParaRPr>
          </a:p>
          <a:p>
            <a:pPr indent="-355600" lvl="0" marL="457200" rtl="0" algn="l">
              <a:lnSpc>
                <a:spcPct val="200000"/>
              </a:lnSpc>
              <a:spcBef>
                <a:spcPts val="0"/>
              </a:spcBef>
              <a:spcAft>
                <a:spcPts val="0"/>
              </a:spcAft>
              <a:buClr>
                <a:schemeClr val="lt1"/>
              </a:buClr>
              <a:buSzPts val="2000"/>
              <a:buChar char="●"/>
            </a:pPr>
            <a:r>
              <a:rPr lang="en" sz="2000">
                <a:solidFill>
                  <a:schemeClr val="lt1"/>
                </a:solidFill>
              </a:rPr>
              <a:t>Personal Lubricant &amp; Lube Types</a:t>
            </a:r>
            <a:endParaRPr sz="2000">
              <a:solidFill>
                <a:schemeClr val="lt1"/>
              </a:solidFill>
            </a:endParaRPr>
          </a:p>
        </p:txBody>
      </p:sp>
      <p:sp>
        <p:nvSpPr>
          <p:cNvPr id="248" name="Google Shape;248;p43"/>
          <p:cNvSpPr txBox="1"/>
          <p:nvPr>
            <p:ph idx="4294967295" type="body"/>
          </p:nvPr>
        </p:nvSpPr>
        <p:spPr>
          <a:xfrm>
            <a:off x="4781350" y="1838275"/>
            <a:ext cx="4354500" cy="2694900"/>
          </a:xfrm>
          <a:prstGeom prst="rect">
            <a:avLst/>
          </a:prstGeom>
        </p:spPr>
        <p:txBody>
          <a:bodyPr anchorCtr="0" anchor="t" bIns="91425" lIns="91425" spcFirstLastPara="1" rIns="91425" wrap="square" tIns="91425">
            <a:noAutofit/>
          </a:bodyPr>
          <a:lstStyle/>
          <a:p>
            <a:pPr indent="-355600" lvl="0" marL="457200" rtl="0" algn="l">
              <a:lnSpc>
                <a:spcPct val="200000"/>
              </a:lnSpc>
              <a:spcBef>
                <a:spcPts val="0"/>
              </a:spcBef>
              <a:spcAft>
                <a:spcPts val="0"/>
              </a:spcAft>
              <a:buClr>
                <a:schemeClr val="lt1"/>
              </a:buClr>
              <a:buSzPts val="2000"/>
              <a:buChar char="●"/>
            </a:pPr>
            <a:r>
              <a:rPr lang="en" sz="2000">
                <a:solidFill>
                  <a:schemeClr val="lt1"/>
                </a:solidFill>
              </a:rPr>
              <a:t>Prosthetics and Sex Toys</a:t>
            </a:r>
            <a:endParaRPr sz="2000">
              <a:solidFill>
                <a:schemeClr val="lt1"/>
              </a:solidFill>
            </a:endParaRPr>
          </a:p>
          <a:p>
            <a:pPr indent="-355600" lvl="0" marL="457200" rtl="0" algn="l">
              <a:lnSpc>
                <a:spcPct val="200000"/>
              </a:lnSpc>
              <a:spcBef>
                <a:spcPts val="0"/>
              </a:spcBef>
              <a:spcAft>
                <a:spcPts val="0"/>
              </a:spcAft>
              <a:buClr>
                <a:schemeClr val="lt1"/>
              </a:buClr>
              <a:buSzPts val="2000"/>
              <a:buChar char="●"/>
            </a:pPr>
            <a:r>
              <a:rPr lang="en" sz="2000">
                <a:solidFill>
                  <a:schemeClr val="lt1"/>
                </a:solidFill>
              </a:rPr>
              <a:t>The Rear End</a:t>
            </a:r>
            <a:endParaRPr sz="2000">
              <a:solidFill>
                <a:schemeClr val="lt1"/>
              </a:solidFill>
            </a:endParaRPr>
          </a:p>
          <a:p>
            <a:pPr indent="-355600" lvl="0" marL="457200" rtl="0" algn="l">
              <a:lnSpc>
                <a:spcPct val="200000"/>
              </a:lnSpc>
              <a:spcBef>
                <a:spcPts val="0"/>
              </a:spcBef>
              <a:spcAft>
                <a:spcPts val="0"/>
              </a:spcAft>
              <a:buClr>
                <a:schemeClr val="lt1"/>
              </a:buClr>
              <a:buSzPts val="2000"/>
              <a:buChar char="●"/>
            </a:pPr>
            <a:r>
              <a:rPr lang="en" sz="2000">
                <a:solidFill>
                  <a:schemeClr val="lt1"/>
                </a:solidFill>
              </a:rPr>
              <a:t>Pelvic Floor</a:t>
            </a:r>
            <a:endParaRPr sz="2000">
              <a:solidFill>
                <a:schemeClr val="lt1"/>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44"/>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Intimacy and Penetrative Sex Alternatives</a:t>
            </a:r>
            <a:endParaRPr/>
          </a:p>
        </p:txBody>
      </p:sp>
      <p:sp>
        <p:nvSpPr>
          <p:cNvPr id="254" name="Google Shape;254;p44"/>
          <p:cNvSpPr txBox="1"/>
          <p:nvPr>
            <p:ph idx="1" type="body"/>
          </p:nvPr>
        </p:nvSpPr>
        <p:spPr>
          <a:xfrm>
            <a:off x="311700" y="1076275"/>
            <a:ext cx="8520600" cy="4147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Ways to be intimate aside from traditional penetrative sex:</a:t>
            </a:r>
            <a:endParaRPr/>
          </a:p>
          <a:p>
            <a:pPr indent="-317500" lvl="1" marL="914400" rtl="0" algn="l">
              <a:spcBef>
                <a:spcPts val="0"/>
              </a:spcBef>
              <a:spcAft>
                <a:spcPts val="0"/>
              </a:spcAft>
              <a:buSzPts val="1400"/>
              <a:buChar char="○"/>
            </a:pPr>
            <a:r>
              <a:rPr lang="en"/>
              <a:t>Mutual masturbation</a:t>
            </a:r>
            <a:endParaRPr/>
          </a:p>
          <a:p>
            <a:pPr indent="-317500" lvl="1" marL="914400" rtl="0" algn="l">
              <a:spcBef>
                <a:spcPts val="0"/>
              </a:spcBef>
              <a:spcAft>
                <a:spcPts val="0"/>
              </a:spcAft>
              <a:buSzPts val="1400"/>
              <a:buChar char="○"/>
            </a:pPr>
            <a:r>
              <a:rPr lang="en"/>
              <a:t>E-sex</a:t>
            </a:r>
            <a:endParaRPr/>
          </a:p>
          <a:p>
            <a:pPr indent="-317500" lvl="1" marL="914400" rtl="0" algn="l">
              <a:spcBef>
                <a:spcPts val="0"/>
              </a:spcBef>
              <a:spcAft>
                <a:spcPts val="0"/>
              </a:spcAft>
              <a:buSzPts val="1400"/>
              <a:buChar char="○"/>
            </a:pPr>
            <a:r>
              <a:rPr lang="en"/>
              <a:t>Oral sex</a:t>
            </a:r>
            <a:endParaRPr/>
          </a:p>
          <a:p>
            <a:pPr indent="-317500" lvl="1" marL="914400" rtl="0" algn="l">
              <a:spcBef>
                <a:spcPts val="0"/>
              </a:spcBef>
              <a:spcAft>
                <a:spcPts val="0"/>
              </a:spcAft>
              <a:buSzPts val="1400"/>
              <a:buChar char="○"/>
            </a:pPr>
            <a:r>
              <a:rPr lang="en"/>
              <a:t>Assistive masturbation</a:t>
            </a:r>
            <a:endParaRPr/>
          </a:p>
          <a:p>
            <a:pPr indent="-317500" lvl="1" marL="914400" rtl="0" algn="l">
              <a:spcBef>
                <a:spcPts val="0"/>
              </a:spcBef>
              <a:spcAft>
                <a:spcPts val="0"/>
              </a:spcAft>
              <a:buSzPts val="1400"/>
              <a:buChar char="○"/>
            </a:pPr>
            <a:r>
              <a:rPr lang="en"/>
              <a:t>Outercourse</a:t>
            </a:r>
            <a:r>
              <a:rPr lang="en"/>
              <a:t> </a:t>
            </a:r>
            <a:endParaRPr/>
          </a:p>
          <a:p>
            <a:pPr indent="-342900" lvl="0" marL="457200" rtl="0" algn="l">
              <a:spcBef>
                <a:spcPts val="0"/>
              </a:spcBef>
              <a:spcAft>
                <a:spcPts val="0"/>
              </a:spcAft>
              <a:buSzPts val="1800"/>
              <a:buChar char="●"/>
            </a:pPr>
            <a:r>
              <a:rPr lang="en"/>
              <a:t>There are many ways to be intimate that don’t involve sex, or even physical contact. These are just a few things you might consider:</a:t>
            </a:r>
            <a:endParaRPr/>
          </a:p>
          <a:p>
            <a:pPr indent="-317500" lvl="1" marL="914400" rtl="0" algn="l">
              <a:spcBef>
                <a:spcPts val="0"/>
              </a:spcBef>
              <a:spcAft>
                <a:spcPts val="0"/>
              </a:spcAft>
              <a:buSzPts val="1400"/>
              <a:buChar char="○"/>
            </a:pPr>
            <a:r>
              <a:rPr lang="en"/>
              <a:t>Holding hands</a:t>
            </a:r>
            <a:endParaRPr/>
          </a:p>
          <a:p>
            <a:pPr indent="-317500" lvl="1" marL="914400" rtl="0" algn="l">
              <a:spcBef>
                <a:spcPts val="0"/>
              </a:spcBef>
              <a:spcAft>
                <a:spcPts val="0"/>
              </a:spcAft>
              <a:buSzPts val="1400"/>
              <a:buChar char="○"/>
            </a:pPr>
            <a:r>
              <a:rPr lang="en"/>
              <a:t>Sharing media</a:t>
            </a:r>
            <a:endParaRPr/>
          </a:p>
          <a:p>
            <a:pPr indent="-317500" lvl="1" marL="914400" rtl="0" algn="l">
              <a:spcBef>
                <a:spcPts val="0"/>
              </a:spcBef>
              <a:spcAft>
                <a:spcPts val="0"/>
              </a:spcAft>
              <a:buSzPts val="1400"/>
              <a:buChar char="○"/>
            </a:pPr>
            <a:r>
              <a:rPr lang="en"/>
              <a:t>Talking about sex and/or desires</a:t>
            </a:r>
            <a:endParaRPr/>
          </a:p>
          <a:p>
            <a:pPr indent="-317500" lvl="1" marL="914400" rtl="0" algn="l">
              <a:spcBef>
                <a:spcPts val="0"/>
              </a:spcBef>
              <a:spcAft>
                <a:spcPts val="0"/>
              </a:spcAft>
              <a:buSzPts val="1400"/>
              <a:buChar char="○"/>
            </a:pPr>
            <a:r>
              <a:rPr lang="en"/>
              <a:t>Role playing</a:t>
            </a:r>
            <a:endParaRPr/>
          </a:p>
          <a:p>
            <a:pPr indent="-342900" lvl="0" marL="457200" rtl="0" algn="l">
              <a:spcBef>
                <a:spcPts val="0"/>
              </a:spcBef>
              <a:spcAft>
                <a:spcPts val="0"/>
              </a:spcAft>
              <a:buSzPts val="1800"/>
              <a:buChar char="●"/>
            </a:pPr>
            <a:r>
              <a:rPr lang="en"/>
              <a:t>And anything else you think might invite intimacy!</a:t>
            </a:r>
            <a:endParaRPr/>
          </a:p>
        </p:txBody>
      </p:sp>
      <p:sp>
        <p:nvSpPr>
          <p:cNvPr id="255" name="Google Shape;255;p44"/>
          <p:cNvSpPr txBox="1"/>
          <p:nvPr/>
        </p:nvSpPr>
        <p:spPr>
          <a:xfrm>
            <a:off x="3457025" y="1407450"/>
            <a:ext cx="4749000" cy="1391400"/>
          </a:xfrm>
          <a:prstGeom prst="rect">
            <a:avLst/>
          </a:prstGeom>
          <a:noFill/>
          <a:ln>
            <a:noFill/>
          </a:ln>
        </p:spPr>
        <p:txBody>
          <a:bodyPr anchorCtr="0" anchor="t" bIns="91425" lIns="91425" spcFirstLastPara="1" rIns="91425" wrap="square" tIns="91425">
            <a:spAutoFit/>
          </a:bodyPr>
          <a:lstStyle/>
          <a:p>
            <a:pPr indent="-317500" lvl="1" marL="914400" rtl="0" algn="l">
              <a:lnSpc>
                <a:spcPct val="115000"/>
              </a:lnSpc>
              <a:spcBef>
                <a:spcPts val="0"/>
              </a:spcBef>
              <a:spcAft>
                <a:spcPts val="0"/>
              </a:spcAft>
              <a:buClr>
                <a:schemeClr val="dk2"/>
              </a:buClr>
              <a:buSzPts val="1400"/>
              <a:buFont typeface="Lato"/>
              <a:buChar char="○"/>
            </a:pPr>
            <a:r>
              <a:rPr lang="en">
                <a:solidFill>
                  <a:schemeClr val="dk2"/>
                </a:solidFill>
                <a:latin typeface="Lato"/>
                <a:ea typeface="Lato"/>
                <a:cs typeface="Lato"/>
                <a:sym typeface="Lato"/>
              </a:rPr>
              <a:t>Using vibrators/sex toys on self or partner(s)</a:t>
            </a:r>
            <a:endParaRPr>
              <a:solidFill>
                <a:schemeClr val="dk2"/>
              </a:solidFill>
              <a:latin typeface="Lato"/>
              <a:ea typeface="Lato"/>
              <a:cs typeface="Lato"/>
              <a:sym typeface="Lato"/>
            </a:endParaRPr>
          </a:p>
          <a:p>
            <a:pPr indent="-317500" lvl="1" marL="914400" rtl="0" algn="l">
              <a:lnSpc>
                <a:spcPct val="115000"/>
              </a:lnSpc>
              <a:spcBef>
                <a:spcPts val="0"/>
              </a:spcBef>
              <a:spcAft>
                <a:spcPts val="0"/>
              </a:spcAft>
              <a:buClr>
                <a:schemeClr val="dk2"/>
              </a:buClr>
              <a:buSzPts val="1400"/>
              <a:buFont typeface="Lato"/>
              <a:buChar char="○"/>
            </a:pPr>
            <a:r>
              <a:rPr lang="en">
                <a:solidFill>
                  <a:schemeClr val="dk2"/>
                </a:solidFill>
                <a:latin typeface="Lato"/>
                <a:ea typeface="Lato"/>
                <a:cs typeface="Lato"/>
                <a:sym typeface="Lato"/>
              </a:rPr>
              <a:t>Kissing/body kissing </a:t>
            </a:r>
            <a:endParaRPr>
              <a:solidFill>
                <a:schemeClr val="dk2"/>
              </a:solidFill>
              <a:latin typeface="Lato"/>
              <a:ea typeface="Lato"/>
              <a:cs typeface="Lato"/>
              <a:sym typeface="Lato"/>
            </a:endParaRPr>
          </a:p>
          <a:p>
            <a:pPr indent="-317500" lvl="1" marL="914400" rtl="0" algn="l">
              <a:lnSpc>
                <a:spcPct val="115000"/>
              </a:lnSpc>
              <a:spcBef>
                <a:spcPts val="0"/>
              </a:spcBef>
              <a:spcAft>
                <a:spcPts val="0"/>
              </a:spcAft>
              <a:buClr>
                <a:schemeClr val="dk2"/>
              </a:buClr>
              <a:buSzPts val="1400"/>
              <a:buFont typeface="Lato"/>
              <a:buChar char="○"/>
            </a:pPr>
            <a:r>
              <a:rPr lang="en">
                <a:solidFill>
                  <a:schemeClr val="dk2"/>
                </a:solidFill>
                <a:latin typeface="Lato"/>
                <a:ea typeface="Lato"/>
                <a:cs typeface="Lato"/>
                <a:sym typeface="Lato"/>
              </a:rPr>
              <a:t>Cuddling</a:t>
            </a:r>
            <a:endParaRPr>
              <a:solidFill>
                <a:schemeClr val="dk2"/>
              </a:solidFill>
              <a:latin typeface="Lato"/>
              <a:ea typeface="Lato"/>
              <a:cs typeface="Lato"/>
              <a:sym typeface="Lato"/>
            </a:endParaRPr>
          </a:p>
          <a:p>
            <a:pPr indent="-317500" lvl="1" marL="914400" rtl="0" algn="l">
              <a:lnSpc>
                <a:spcPct val="115000"/>
              </a:lnSpc>
              <a:spcBef>
                <a:spcPts val="0"/>
              </a:spcBef>
              <a:spcAft>
                <a:spcPts val="0"/>
              </a:spcAft>
              <a:buClr>
                <a:schemeClr val="dk2"/>
              </a:buClr>
              <a:buSzPts val="1400"/>
              <a:buFont typeface="Lato"/>
              <a:buChar char="○"/>
            </a:pPr>
            <a:r>
              <a:rPr lang="en">
                <a:solidFill>
                  <a:schemeClr val="dk2"/>
                </a:solidFill>
                <a:latin typeface="Lato"/>
                <a:ea typeface="Lato"/>
                <a:cs typeface="Lato"/>
                <a:sym typeface="Lato"/>
              </a:rPr>
              <a:t>Massage</a:t>
            </a:r>
            <a:endParaRPr>
              <a:solidFill>
                <a:schemeClr val="dk2"/>
              </a:solidFill>
              <a:latin typeface="Lato"/>
              <a:ea typeface="Lato"/>
              <a:cs typeface="Lato"/>
              <a:sym typeface="Lato"/>
            </a:endParaRPr>
          </a:p>
          <a:p>
            <a:pPr indent="-317500" lvl="1" marL="914400" rtl="0" algn="l">
              <a:lnSpc>
                <a:spcPct val="115000"/>
              </a:lnSpc>
              <a:spcBef>
                <a:spcPts val="0"/>
              </a:spcBef>
              <a:spcAft>
                <a:spcPts val="0"/>
              </a:spcAft>
              <a:buClr>
                <a:schemeClr val="dk2"/>
              </a:buClr>
              <a:buSzPts val="1400"/>
              <a:buFont typeface="Lato"/>
              <a:buChar char="○"/>
            </a:pPr>
            <a:r>
              <a:rPr lang="en">
                <a:solidFill>
                  <a:schemeClr val="dk2"/>
                </a:solidFill>
                <a:latin typeface="Lato"/>
                <a:ea typeface="Lato"/>
                <a:cs typeface="Lato"/>
                <a:sym typeface="Lato"/>
              </a:rPr>
              <a:t>Body show-and-tell</a:t>
            </a:r>
            <a:endParaRPr>
              <a:solidFill>
                <a:schemeClr val="dk2"/>
              </a:solidFill>
              <a:latin typeface="Lato"/>
              <a:ea typeface="Lato"/>
              <a:cs typeface="Lato"/>
              <a:sym typeface="Lato"/>
            </a:endParaRPr>
          </a:p>
        </p:txBody>
      </p:sp>
      <p:sp>
        <p:nvSpPr>
          <p:cNvPr id="256" name="Google Shape;256;p44"/>
          <p:cNvSpPr txBox="1"/>
          <p:nvPr/>
        </p:nvSpPr>
        <p:spPr>
          <a:xfrm>
            <a:off x="3457025" y="3242975"/>
            <a:ext cx="3505200" cy="1143600"/>
          </a:xfrm>
          <a:prstGeom prst="rect">
            <a:avLst/>
          </a:prstGeom>
          <a:noFill/>
          <a:ln>
            <a:noFill/>
          </a:ln>
        </p:spPr>
        <p:txBody>
          <a:bodyPr anchorCtr="0" anchor="t" bIns="91425" lIns="91425" spcFirstLastPara="1" rIns="91425" wrap="square" tIns="91425">
            <a:spAutoFit/>
          </a:bodyPr>
          <a:lstStyle/>
          <a:p>
            <a:pPr indent="-317500" lvl="1" marL="914400" rtl="0" algn="l">
              <a:lnSpc>
                <a:spcPct val="115000"/>
              </a:lnSpc>
              <a:spcBef>
                <a:spcPts val="0"/>
              </a:spcBef>
              <a:spcAft>
                <a:spcPts val="0"/>
              </a:spcAft>
              <a:buClr>
                <a:schemeClr val="dk2"/>
              </a:buClr>
              <a:buSzPts val="1400"/>
              <a:buFont typeface="Lato"/>
              <a:buChar char="○"/>
            </a:pPr>
            <a:r>
              <a:rPr lang="en">
                <a:solidFill>
                  <a:schemeClr val="dk2"/>
                </a:solidFill>
                <a:latin typeface="Lato"/>
                <a:ea typeface="Lato"/>
                <a:cs typeface="Lato"/>
                <a:sym typeface="Lato"/>
              </a:rPr>
              <a:t>Dancing</a:t>
            </a:r>
            <a:endParaRPr>
              <a:solidFill>
                <a:schemeClr val="dk2"/>
              </a:solidFill>
              <a:latin typeface="Lato"/>
              <a:ea typeface="Lato"/>
              <a:cs typeface="Lato"/>
              <a:sym typeface="Lato"/>
            </a:endParaRPr>
          </a:p>
          <a:p>
            <a:pPr indent="-317500" lvl="1" marL="914400" rtl="0" algn="l">
              <a:lnSpc>
                <a:spcPct val="115000"/>
              </a:lnSpc>
              <a:spcBef>
                <a:spcPts val="0"/>
              </a:spcBef>
              <a:spcAft>
                <a:spcPts val="0"/>
              </a:spcAft>
              <a:buClr>
                <a:schemeClr val="dk2"/>
              </a:buClr>
              <a:buSzPts val="1400"/>
              <a:buFont typeface="Lato"/>
              <a:buChar char="○"/>
            </a:pPr>
            <a:r>
              <a:rPr lang="en">
                <a:solidFill>
                  <a:schemeClr val="dk2"/>
                </a:solidFill>
                <a:latin typeface="Lato"/>
                <a:ea typeface="Lato"/>
                <a:cs typeface="Lato"/>
                <a:sym typeface="Lato"/>
              </a:rPr>
              <a:t>Bathing (alone or together)</a:t>
            </a:r>
            <a:endParaRPr>
              <a:solidFill>
                <a:schemeClr val="dk2"/>
              </a:solidFill>
              <a:latin typeface="Lato"/>
              <a:ea typeface="Lato"/>
              <a:cs typeface="Lato"/>
              <a:sym typeface="Lato"/>
            </a:endParaRPr>
          </a:p>
          <a:p>
            <a:pPr indent="-317500" lvl="1" marL="914400" rtl="0" algn="l">
              <a:lnSpc>
                <a:spcPct val="115000"/>
              </a:lnSpc>
              <a:spcBef>
                <a:spcPts val="0"/>
              </a:spcBef>
              <a:spcAft>
                <a:spcPts val="0"/>
              </a:spcAft>
              <a:buClr>
                <a:schemeClr val="dk2"/>
              </a:buClr>
              <a:buSzPts val="1400"/>
              <a:buFont typeface="Lato"/>
              <a:buChar char="○"/>
            </a:pPr>
            <a:r>
              <a:rPr lang="en">
                <a:solidFill>
                  <a:schemeClr val="dk2"/>
                </a:solidFill>
                <a:latin typeface="Lato"/>
                <a:ea typeface="Lato"/>
                <a:cs typeface="Lato"/>
                <a:sym typeface="Lato"/>
              </a:rPr>
              <a:t>Eating </a:t>
            </a:r>
            <a:endParaRPr>
              <a:solidFill>
                <a:schemeClr val="dk2"/>
              </a:solidFill>
              <a:latin typeface="Lato"/>
              <a:ea typeface="Lato"/>
              <a:cs typeface="Lato"/>
              <a:sym typeface="Lato"/>
            </a:endParaRPr>
          </a:p>
          <a:p>
            <a:pPr indent="-317500" lvl="1" marL="914400" rtl="0" algn="l">
              <a:lnSpc>
                <a:spcPct val="115000"/>
              </a:lnSpc>
              <a:spcBef>
                <a:spcPts val="0"/>
              </a:spcBef>
              <a:spcAft>
                <a:spcPts val="0"/>
              </a:spcAft>
              <a:buClr>
                <a:schemeClr val="dk2"/>
              </a:buClr>
              <a:buSzPts val="1400"/>
              <a:buFont typeface="Lato"/>
              <a:buChar char="○"/>
            </a:pPr>
            <a:r>
              <a:rPr lang="en">
                <a:solidFill>
                  <a:schemeClr val="dk2"/>
                </a:solidFill>
                <a:latin typeface="Lato"/>
                <a:ea typeface="Lato"/>
                <a:cs typeface="Lato"/>
                <a:sym typeface="Lato"/>
              </a:rPr>
              <a:t>Creating (art, cooking, etc.)</a:t>
            </a:r>
            <a:endParaRPr>
              <a:solidFill>
                <a:schemeClr val="dk2"/>
              </a:solidFill>
              <a:latin typeface="Lato"/>
              <a:ea typeface="Lato"/>
              <a:cs typeface="Lato"/>
              <a:sym typeface="Lato"/>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45"/>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Orgasms</a:t>
            </a:r>
            <a:endParaRPr/>
          </a:p>
        </p:txBody>
      </p:sp>
      <p:sp>
        <p:nvSpPr>
          <p:cNvPr id="262" name="Google Shape;262;p45"/>
          <p:cNvSpPr txBox="1"/>
          <p:nvPr>
            <p:ph idx="1" type="body"/>
          </p:nvPr>
        </p:nvSpPr>
        <p:spPr>
          <a:xfrm>
            <a:off x="311700" y="1152475"/>
            <a:ext cx="8520600" cy="36897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Orgasms are not always “the goal” of sex or masturbation</a:t>
            </a:r>
            <a:endParaRPr/>
          </a:p>
          <a:p>
            <a:pPr indent="-317500" lvl="1" marL="914400" rtl="0" algn="l">
              <a:spcBef>
                <a:spcPts val="0"/>
              </a:spcBef>
              <a:spcAft>
                <a:spcPts val="0"/>
              </a:spcAft>
              <a:buSzPts val="1400"/>
              <a:buChar char="○"/>
            </a:pPr>
            <a:r>
              <a:rPr lang="en"/>
              <a:t>While they certainly can be amazing, orgasms are not the only pleasurable part of sex</a:t>
            </a:r>
            <a:endParaRPr/>
          </a:p>
          <a:p>
            <a:pPr indent="-317500" lvl="1" marL="914400" rtl="0" algn="l">
              <a:spcBef>
                <a:spcPts val="0"/>
              </a:spcBef>
              <a:spcAft>
                <a:spcPts val="0"/>
              </a:spcAft>
              <a:buSzPts val="1400"/>
              <a:buChar char="○"/>
            </a:pPr>
            <a:r>
              <a:rPr lang="en"/>
              <a:t>You (and your partner(s)) get to decide if you want to </a:t>
            </a:r>
            <a:r>
              <a:rPr lang="en"/>
              <a:t>prioritize</a:t>
            </a:r>
            <a:r>
              <a:rPr lang="en"/>
              <a:t> orgasms </a:t>
            </a:r>
            <a:endParaRPr/>
          </a:p>
          <a:p>
            <a:pPr indent="-317500" lvl="1" marL="914400" rtl="0" algn="l">
              <a:spcBef>
                <a:spcPts val="0"/>
              </a:spcBef>
              <a:spcAft>
                <a:spcPts val="0"/>
              </a:spcAft>
              <a:buSzPts val="1400"/>
              <a:buChar char="○"/>
            </a:pPr>
            <a:r>
              <a:rPr lang="en"/>
              <a:t>If you decide that orgasms are an essential part of sex for you and/or your partner(s), explore the best ways to make sure all parties leave satisfied</a:t>
            </a:r>
            <a:endParaRPr/>
          </a:p>
          <a:p>
            <a:pPr indent="-317500" lvl="2" marL="1371600" rtl="0" algn="l">
              <a:spcBef>
                <a:spcPts val="0"/>
              </a:spcBef>
              <a:spcAft>
                <a:spcPts val="0"/>
              </a:spcAft>
              <a:buSzPts val="1400"/>
              <a:buChar char="■"/>
            </a:pPr>
            <a:r>
              <a:rPr lang="en"/>
              <a:t>Most vulva owners can’t orgasm from vaginal penetration alone</a:t>
            </a:r>
            <a:endParaRPr/>
          </a:p>
          <a:p>
            <a:pPr indent="-342900" lvl="0" marL="457200" rtl="0" algn="l">
              <a:spcBef>
                <a:spcPts val="0"/>
              </a:spcBef>
              <a:spcAft>
                <a:spcPts val="0"/>
              </a:spcAft>
              <a:buSzPts val="1800"/>
              <a:buChar char="●"/>
            </a:pPr>
            <a:r>
              <a:rPr lang="en"/>
              <a:t>Orgasms may change while on hormone replacement therapy</a:t>
            </a:r>
            <a:endParaRPr/>
          </a:p>
          <a:p>
            <a:pPr indent="-317500" lvl="1" marL="914400" rtl="0" algn="l">
              <a:spcBef>
                <a:spcPts val="0"/>
              </a:spcBef>
              <a:spcAft>
                <a:spcPts val="0"/>
              </a:spcAft>
              <a:buSzPts val="1400"/>
              <a:buChar char="○"/>
            </a:pPr>
            <a:r>
              <a:rPr lang="en"/>
              <a:t>While it’s different for everyone, many describe that Estrogen orgasms feel full-body or widespread while Testosterone orgasms are more concentrated in the genital region.</a:t>
            </a:r>
            <a:endParaRPr/>
          </a:p>
          <a:p>
            <a:pPr indent="-317500" lvl="2" marL="1371600" rtl="0" algn="l">
              <a:spcBef>
                <a:spcPts val="0"/>
              </a:spcBef>
              <a:spcAft>
                <a:spcPts val="0"/>
              </a:spcAft>
              <a:buSzPts val="1400"/>
              <a:buChar char="■"/>
            </a:pPr>
            <a:r>
              <a:rPr lang="en"/>
              <a:t>Estrogen: The size of the penis or testicles may change or decrease on estrogen. Different places may become more pleasurable than others.</a:t>
            </a:r>
            <a:endParaRPr/>
          </a:p>
          <a:p>
            <a:pPr indent="-317500" lvl="2" marL="1371600" rtl="0" algn="l">
              <a:spcBef>
                <a:spcPts val="0"/>
              </a:spcBef>
              <a:spcAft>
                <a:spcPts val="0"/>
              </a:spcAft>
              <a:buSzPts val="1400"/>
              <a:buChar char="■"/>
            </a:pPr>
            <a:r>
              <a:rPr lang="en"/>
              <a:t>Testosterone: The size of the clitoris will increase. Bottom growth may change what areas feel good and how orgasm can be achieved.</a:t>
            </a:r>
            <a:endParaRPr/>
          </a:p>
          <a:p>
            <a:pPr indent="-342900" lvl="0" marL="457200" rtl="0" algn="l">
              <a:spcBef>
                <a:spcPts val="0"/>
              </a:spcBef>
              <a:spcAft>
                <a:spcPts val="0"/>
              </a:spcAft>
              <a:buSzPts val="1800"/>
              <a:buChar char="●"/>
            </a:pPr>
            <a:r>
              <a:rPr lang="en"/>
              <a:t>TLDR: Explore!</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46"/>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Personal lubricant</a:t>
            </a:r>
            <a:endParaRPr/>
          </a:p>
        </p:txBody>
      </p:sp>
      <p:sp>
        <p:nvSpPr>
          <p:cNvPr id="268" name="Google Shape;268;p46"/>
          <p:cNvSpPr txBox="1"/>
          <p:nvPr>
            <p:ph idx="1" type="body"/>
          </p:nvPr>
        </p:nvSpPr>
        <p:spPr>
          <a:xfrm>
            <a:off x="311700" y="1152475"/>
            <a:ext cx="8520600" cy="36897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Learn to Love Lube</a:t>
            </a:r>
            <a:endParaRPr/>
          </a:p>
          <a:p>
            <a:pPr indent="-317500" lvl="1" marL="914400" rtl="0" algn="l">
              <a:spcBef>
                <a:spcPts val="0"/>
              </a:spcBef>
              <a:spcAft>
                <a:spcPts val="0"/>
              </a:spcAft>
              <a:buSzPts val="1400"/>
              <a:buChar char="○"/>
            </a:pPr>
            <a:r>
              <a:rPr lang="en"/>
              <a:t>Using lube during sex or masturbation significantly reduces the chances of tearing or ripping. It also </a:t>
            </a:r>
            <a:r>
              <a:rPr lang="en"/>
              <a:t>may expand one’s penetrative options, lessen pain, and make sex last longer. </a:t>
            </a:r>
            <a:endParaRPr/>
          </a:p>
          <a:p>
            <a:pPr indent="-342900" lvl="0" marL="457200" rtl="0" algn="l">
              <a:spcBef>
                <a:spcPts val="0"/>
              </a:spcBef>
              <a:spcAft>
                <a:spcPts val="0"/>
              </a:spcAft>
              <a:buSzPts val="1800"/>
              <a:buChar char="●"/>
            </a:pPr>
            <a:r>
              <a:rPr lang="en"/>
              <a:t>When to Use</a:t>
            </a:r>
            <a:endParaRPr/>
          </a:p>
          <a:p>
            <a:pPr indent="-317500" lvl="1" marL="914400" rtl="0" algn="l">
              <a:spcBef>
                <a:spcPts val="0"/>
              </a:spcBef>
              <a:spcAft>
                <a:spcPts val="0"/>
              </a:spcAft>
              <a:buSzPts val="1400"/>
              <a:buChar char="○"/>
            </a:pPr>
            <a:r>
              <a:rPr lang="en"/>
              <a:t>Short answer: Whenever there will be friction!</a:t>
            </a:r>
            <a:endParaRPr/>
          </a:p>
          <a:p>
            <a:pPr indent="-317500" lvl="2" marL="1371600" rtl="0" algn="l">
              <a:spcBef>
                <a:spcPts val="0"/>
              </a:spcBef>
              <a:spcAft>
                <a:spcPts val="0"/>
              </a:spcAft>
              <a:buSzPts val="1400"/>
              <a:buChar char="■"/>
            </a:pPr>
            <a:r>
              <a:rPr lang="en"/>
              <a:t>Anal penetration: The anus does not naturally lubricate and penetration without lube can result in painful microtears and higher susceptibility to STI contraction. Lube up!</a:t>
            </a:r>
            <a:endParaRPr/>
          </a:p>
          <a:p>
            <a:pPr indent="-317500" lvl="2" marL="1371600" rtl="0" algn="l">
              <a:spcBef>
                <a:spcPts val="0"/>
              </a:spcBef>
              <a:spcAft>
                <a:spcPts val="0"/>
              </a:spcAft>
              <a:buSzPts val="1400"/>
              <a:buChar char="■"/>
            </a:pPr>
            <a:r>
              <a:rPr lang="en"/>
              <a:t>Vaginal penetration: Some vaginas</a:t>
            </a:r>
            <a:r>
              <a:rPr lang="en"/>
              <a:t> produce natural lubricant but that doesn't mean you can’t or shouldn’t use additional lube. Using a vagina-safe lube can make penetration easier, decrease chances of injury, increase enjoyment for both parties. </a:t>
            </a:r>
            <a:endParaRPr/>
          </a:p>
          <a:p>
            <a:pPr indent="-317500" lvl="2" marL="1371600" rtl="0" algn="l">
              <a:spcBef>
                <a:spcPts val="0"/>
              </a:spcBef>
              <a:spcAft>
                <a:spcPts val="0"/>
              </a:spcAft>
              <a:buSzPts val="1400"/>
              <a:buChar char="■"/>
            </a:pPr>
            <a:r>
              <a:rPr lang="en"/>
              <a:t>Yes, oral too! Just make sure to use an edible lube (they even make flavored ones)!</a:t>
            </a:r>
            <a:endParaRPr/>
          </a:p>
          <a:p>
            <a:pPr indent="-342900" lvl="0" marL="457200" rtl="0" algn="l">
              <a:spcBef>
                <a:spcPts val="0"/>
              </a:spcBef>
              <a:spcAft>
                <a:spcPts val="0"/>
              </a:spcAft>
              <a:buSzPts val="1800"/>
              <a:buChar char="●"/>
            </a:pPr>
            <a:r>
              <a:rPr lang="en"/>
              <a:t>Re-apply regularly</a:t>
            </a:r>
            <a:endParaRPr/>
          </a:p>
          <a:p>
            <a:pPr indent="-317500" lvl="1" marL="914400" rtl="0" algn="l">
              <a:spcBef>
                <a:spcPts val="0"/>
              </a:spcBef>
              <a:spcAft>
                <a:spcPts val="0"/>
              </a:spcAft>
              <a:buSzPts val="1400"/>
              <a:buChar char="○"/>
            </a:pPr>
            <a:r>
              <a:rPr lang="en"/>
              <a:t>Lube may lose its slip after a few minutes of friction, be prepared to use more as needed</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47"/>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Lube Types</a:t>
            </a:r>
            <a:endParaRPr/>
          </a:p>
        </p:txBody>
      </p:sp>
      <p:sp>
        <p:nvSpPr>
          <p:cNvPr id="274" name="Google Shape;274;p47"/>
          <p:cNvSpPr txBox="1"/>
          <p:nvPr>
            <p:ph idx="1" type="body"/>
          </p:nvPr>
        </p:nvSpPr>
        <p:spPr>
          <a:xfrm>
            <a:off x="311700" y="1076275"/>
            <a:ext cx="8520600" cy="36897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Water-based</a:t>
            </a:r>
            <a:endParaRPr/>
          </a:p>
          <a:p>
            <a:pPr indent="-317500" lvl="1" marL="914400" rtl="0" algn="l">
              <a:spcBef>
                <a:spcPts val="0"/>
              </a:spcBef>
              <a:spcAft>
                <a:spcPts val="0"/>
              </a:spcAft>
              <a:buSzPts val="1400"/>
              <a:buChar char="○"/>
            </a:pPr>
            <a:r>
              <a:rPr lang="en"/>
              <a:t>Pros: Safe for use with toys and latex condoms, easy cleanup, can be rehydrated</a:t>
            </a:r>
            <a:endParaRPr/>
          </a:p>
          <a:p>
            <a:pPr indent="-317500" lvl="1" marL="914400" rtl="0" algn="l">
              <a:spcBef>
                <a:spcPts val="0"/>
              </a:spcBef>
              <a:spcAft>
                <a:spcPts val="0"/>
              </a:spcAft>
              <a:buSzPts val="1400"/>
              <a:buChar char="○"/>
            </a:pPr>
            <a:r>
              <a:rPr lang="en"/>
              <a:t>Cons: May contain glycerin, may dry quickly</a:t>
            </a:r>
            <a:endParaRPr/>
          </a:p>
          <a:p>
            <a:pPr indent="-342900" lvl="0" marL="457200" rtl="0" algn="l">
              <a:spcBef>
                <a:spcPts val="0"/>
              </a:spcBef>
              <a:spcAft>
                <a:spcPts val="0"/>
              </a:spcAft>
              <a:buSzPts val="1800"/>
              <a:buChar char="●"/>
            </a:pPr>
            <a:r>
              <a:rPr lang="en"/>
              <a:t>Silicone-based</a:t>
            </a:r>
            <a:endParaRPr/>
          </a:p>
          <a:p>
            <a:pPr indent="-317500" lvl="1" marL="914400" rtl="0" algn="l">
              <a:spcBef>
                <a:spcPts val="0"/>
              </a:spcBef>
              <a:spcAft>
                <a:spcPts val="0"/>
              </a:spcAft>
              <a:buSzPts val="1400"/>
              <a:buChar char="○"/>
            </a:pPr>
            <a:r>
              <a:rPr lang="en"/>
              <a:t>Pros: Best for anal!</a:t>
            </a:r>
            <a:r>
              <a:rPr lang="en"/>
              <a:t> </a:t>
            </a:r>
            <a:r>
              <a:rPr lang="en"/>
              <a:t>Long-lasting, safe for use with latex condoms</a:t>
            </a:r>
            <a:endParaRPr/>
          </a:p>
          <a:p>
            <a:pPr indent="-317500" lvl="1" marL="914400" rtl="0" algn="l">
              <a:spcBef>
                <a:spcPts val="0"/>
              </a:spcBef>
              <a:spcAft>
                <a:spcPts val="0"/>
              </a:spcAft>
              <a:buSzPts val="1400"/>
              <a:buChar char="○"/>
            </a:pPr>
            <a:r>
              <a:rPr lang="en"/>
              <a:t>Cons: Harder to clean up &amp; may stain, </a:t>
            </a:r>
            <a:r>
              <a:rPr b="1" lang="en"/>
              <a:t>Cannot </a:t>
            </a:r>
            <a:r>
              <a:rPr lang="en"/>
              <a:t>be used with silicone toys</a:t>
            </a:r>
            <a:endParaRPr/>
          </a:p>
          <a:p>
            <a:pPr indent="-342900" lvl="0" marL="457200" rtl="0" algn="l">
              <a:spcBef>
                <a:spcPts val="0"/>
              </a:spcBef>
              <a:spcAft>
                <a:spcPts val="0"/>
              </a:spcAft>
              <a:buSzPts val="1800"/>
              <a:buChar char="●"/>
            </a:pPr>
            <a:r>
              <a:rPr lang="en"/>
              <a:t>Hybrid (water &amp; silicone)</a:t>
            </a:r>
            <a:endParaRPr/>
          </a:p>
          <a:p>
            <a:pPr indent="-317500" lvl="1" marL="914400" rtl="0" algn="l">
              <a:spcBef>
                <a:spcPts val="0"/>
              </a:spcBef>
              <a:spcAft>
                <a:spcPts val="0"/>
              </a:spcAft>
              <a:buSzPts val="1400"/>
              <a:buChar char="○"/>
            </a:pPr>
            <a:r>
              <a:rPr lang="en"/>
              <a:t>Best of both worlds, safe for use with </a:t>
            </a:r>
            <a:r>
              <a:rPr b="1" lang="en"/>
              <a:t>all</a:t>
            </a:r>
            <a:r>
              <a:rPr lang="en"/>
              <a:t> sex toys and condoms, keep an eye out for irritants</a:t>
            </a:r>
            <a:endParaRPr/>
          </a:p>
          <a:p>
            <a:pPr indent="-342900" lvl="0" marL="457200" rtl="0" algn="l">
              <a:spcBef>
                <a:spcPts val="0"/>
              </a:spcBef>
              <a:spcAft>
                <a:spcPts val="0"/>
              </a:spcAft>
              <a:buSzPts val="1800"/>
              <a:buChar char="●"/>
            </a:pPr>
            <a:r>
              <a:rPr lang="en"/>
              <a:t>Oil-based</a:t>
            </a:r>
            <a:endParaRPr/>
          </a:p>
          <a:p>
            <a:pPr indent="-317500" lvl="1" marL="1371600" rtl="0" algn="l">
              <a:spcBef>
                <a:spcPts val="0"/>
              </a:spcBef>
              <a:spcAft>
                <a:spcPts val="0"/>
              </a:spcAft>
              <a:buSzPts val="1400"/>
              <a:buChar char="○"/>
            </a:pPr>
            <a:r>
              <a:rPr lang="en" sz="1400"/>
              <a:t>External use, can stain, </a:t>
            </a:r>
            <a:r>
              <a:rPr b="1" lang="en" sz="1400"/>
              <a:t>Cannot</a:t>
            </a:r>
            <a:r>
              <a:rPr lang="en" sz="1400"/>
              <a:t> use with latex sex toys or latex condoms</a:t>
            </a:r>
            <a:endParaRPr/>
          </a:p>
          <a:p>
            <a:pPr indent="-342900" lvl="0" marL="457200" rtl="0" algn="l">
              <a:spcBef>
                <a:spcPts val="0"/>
              </a:spcBef>
              <a:spcAft>
                <a:spcPts val="0"/>
              </a:spcAft>
              <a:buSzPts val="1800"/>
              <a:buChar char="●"/>
            </a:pPr>
            <a:r>
              <a:rPr lang="en"/>
              <a:t>Don’t Use: Saliva, food, </a:t>
            </a:r>
            <a:r>
              <a:rPr lang="en"/>
              <a:t>soap</a:t>
            </a:r>
            <a:r>
              <a:rPr lang="en"/>
              <a:t>, or water</a:t>
            </a:r>
            <a:endParaRPr/>
          </a:p>
          <a:p>
            <a:pPr indent="0" lvl="0" marL="0" rtl="0" algn="l">
              <a:spcBef>
                <a:spcPts val="1600"/>
              </a:spcBef>
              <a:spcAft>
                <a:spcPts val="0"/>
              </a:spcAft>
              <a:buNone/>
            </a:pPr>
            <a:r>
              <a:rPr lang="en"/>
              <a:t>Check out this </a:t>
            </a:r>
            <a:r>
              <a:rPr lang="en" u="sng">
                <a:solidFill>
                  <a:srgbClr val="3D85C6"/>
                </a:solidFill>
                <a:hlinkClick r:id="rId3">
                  <a:extLst>
                    <a:ext uri="{A12FA001-AC4F-418D-AE19-62706E023703}">
                      <ahyp:hlinkClr val="tx"/>
                    </a:ext>
                  </a:extLst>
                </a:hlinkClick>
              </a:rPr>
              <a:t>article</a:t>
            </a:r>
            <a:r>
              <a:rPr lang="en">
                <a:solidFill>
                  <a:srgbClr val="3D85C6"/>
                </a:solidFill>
              </a:rPr>
              <a:t> </a:t>
            </a:r>
            <a:r>
              <a:rPr lang="en"/>
              <a:t>from SexInfo Online for more info on personal lubricants</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48"/>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Prosthetics and Sex toys</a:t>
            </a:r>
            <a:endParaRPr/>
          </a:p>
        </p:txBody>
      </p:sp>
      <p:sp>
        <p:nvSpPr>
          <p:cNvPr id="280" name="Google Shape;280;p48"/>
          <p:cNvSpPr txBox="1"/>
          <p:nvPr>
            <p:ph idx="1" type="body"/>
          </p:nvPr>
        </p:nvSpPr>
        <p:spPr>
          <a:xfrm>
            <a:off x="311700" y="1152475"/>
            <a:ext cx="87537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Daily wear, bathroom use, and sex</a:t>
            </a:r>
            <a:endParaRPr/>
          </a:p>
          <a:p>
            <a:pPr indent="-317500" lvl="1" marL="914400" rtl="0" algn="l">
              <a:spcBef>
                <a:spcPts val="0"/>
              </a:spcBef>
              <a:spcAft>
                <a:spcPts val="0"/>
              </a:spcAft>
              <a:buSzPts val="1400"/>
              <a:buChar char="○"/>
            </a:pPr>
            <a:r>
              <a:rPr lang="en"/>
              <a:t>Prosthetics (e.g. packers, stps, breastforms, etc.) are not inherently sexual, but they may help alleviate dysphoria, increase safety/comfort, or expand options in sexual situations </a:t>
            </a:r>
            <a:endParaRPr/>
          </a:p>
          <a:p>
            <a:pPr indent="-342900" lvl="0" marL="457200" rtl="0" algn="l">
              <a:spcBef>
                <a:spcPts val="0"/>
              </a:spcBef>
              <a:spcAft>
                <a:spcPts val="0"/>
              </a:spcAft>
              <a:buSzPts val="1800"/>
              <a:buChar char="●"/>
            </a:pPr>
            <a:r>
              <a:rPr lang="en"/>
              <a:t>Safety</a:t>
            </a:r>
            <a:endParaRPr/>
          </a:p>
          <a:p>
            <a:pPr indent="-317500" lvl="1" marL="914400" rtl="0" algn="l">
              <a:spcBef>
                <a:spcPts val="0"/>
              </a:spcBef>
              <a:spcAft>
                <a:spcPts val="0"/>
              </a:spcAft>
              <a:buSzPts val="1400"/>
              <a:buChar char="○"/>
            </a:pPr>
            <a:r>
              <a:rPr lang="en"/>
              <a:t>Not all materials are skin-safe</a:t>
            </a:r>
            <a:endParaRPr/>
          </a:p>
          <a:p>
            <a:pPr indent="-317500" lvl="1" marL="914400" rtl="0" algn="l">
              <a:spcBef>
                <a:spcPts val="0"/>
              </a:spcBef>
              <a:spcAft>
                <a:spcPts val="0"/>
              </a:spcAft>
              <a:buSzPts val="1400"/>
              <a:buChar char="○"/>
            </a:pPr>
            <a:r>
              <a:rPr lang="en"/>
              <a:t>Items that come into contact with </a:t>
            </a:r>
            <a:r>
              <a:rPr lang="en"/>
              <a:t>genitals should be cleaned often</a:t>
            </a:r>
            <a:endParaRPr/>
          </a:p>
          <a:p>
            <a:pPr indent="-317500" lvl="1" marL="914400" rtl="0" algn="l">
              <a:spcBef>
                <a:spcPts val="0"/>
              </a:spcBef>
              <a:spcAft>
                <a:spcPts val="0"/>
              </a:spcAft>
              <a:buSzPts val="1400"/>
              <a:buChar char="○"/>
            </a:pPr>
            <a:r>
              <a:rPr lang="en"/>
              <a:t>For penetration, u</a:t>
            </a:r>
            <a:r>
              <a:rPr lang="en"/>
              <a:t>se condoms and/or other barriers to reduce risk of infection</a:t>
            </a:r>
            <a:endParaRPr/>
          </a:p>
          <a:p>
            <a:pPr indent="-317500" lvl="1" marL="914400" rtl="0" algn="l">
              <a:spcBef>
                <a:spcPts val="0"/>
              </a:spcBef>
              <a:spcAft>
                <a:spcPts val="0"/>
              </a:spcAft>
              <a:buSzPts val="1400"/>
              <a:buChar char="○"/>
            </a:pPr>
            <a:r>
              <a:rPr lang="en"/>
              <a:t>Change condoms or barriers when moving from one partner to another, after anal contact, or between erections (if applicable)</a:t>
            </a:r>
            <a:endParaRPr/>
          </a:p>
          <a:p>
            <a:pPr indent="-342900" lvl="0" marL="457200" rtl="0" algn="l">
              <a:spcBef>
                <a:spcPts val="0"/>
              </a:spcBef>
              <a:spcAft>
                <a:spcPts val="0"/>
              </a:spcAft>
              <a:buSzPts val="1800"/>
              <a:buChar char="●"/>
            </a:pPr>
            <a:r>
              <a:rPr lang="en"/>
              <a:t>Consent is key, even when using toys and prosthetics. Make sure you and your </a:t>
            </a:r>
            <a:r>
              <a:rPr lang="en"/>
              <a:t>partner</a:t>
            </a:r>
            <a:r>
              <a:rPr lang="en"/>
              <a:t>(s) are comfortable with the tools you are using.</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49"/>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Rear End</a:t>
            </a:r>
            <a:endParaRPr/>
          </a:p>
        </p:txBody>
      </p:sp>
      <p:sp>
        <p:nvSpPr>
          <p:cNvPr id="286" name="Google Shape;286;p49"/>
          <p:cNvSpPr txBox="1"/>
          <p:nvPr>
            <p:ph idx="1" type="body"/>
          </p:nvPr>
        </p:nvSpPr>
        <p:spPr>
          <a:xfrm>
            <a:off x="311700" y="1076275"/>
            <a:ext cx="8520600" cy="3784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The anus h</a:t>
            </a:r>
            <a:r>
              <a:rPr lang="en"/>
              <a:t>as lots of nerve endings and may be a source of pleasure for anyone</a:t>
            </a:r>
            <a:endParaRPr/>
          </a:p>
          <a:p>
            <a:pPr indent="-342900" lvl="0" marL="457200" rtl="0" algn="l">
              <a:spcBef>
                <a:spcPts val="0"/>
              </a:spcBef>
              <a:spcAft>
                <a:spcPts val="0"/>
              </a:spcAft>
              <a:buSzPts val="1800"/>
              <a:buChar char="●"/>
            </a:pPr>
            <a:r>
              <a:rPr lang="en"/>
              <a:t>The anus d</a:t>
            </a:r>
            <a:r>
              <a:rPr lang="en"/>
              <a:t>oes </a:t>
            </a:r>
            <a:r>
              <a:rPr lang="en" u="sng"/>
              <a:t>not</a:t>
            </a:r>
            <a:r>
              <a:rPr lang="en"/>
              <a:t> self-lubricate. Lots of lube will come in handy here!</a:t>
            </a:r>
            <a:endParaRPr/>
          </a:p>
          <a:p>
            <a:pPr indent="-317500" lvl="1" marL="914400" rtl="0" algn="l">
              <a:spcBef>
                <a:spcPts val="0"/>
              </a:spcBef>
              <a:spcAft>
                <a:spcPts val="0"/>
              </a:spcAft>
              <a:buSzPts val="1400"/>
              <a:buChar char="○"/>
            </a:pPr>
            <a:r>
              <a:rPr lang="en"/>
              <a:t>Condoms will also help avoid microtears and prevent STIs</a:t>
            </a:r>
            <a:endParaRPr/>
          </a:p>
          <a:p>
            <a:pPr indent="-342900" lvl="0" marL="457200" rtl="0" algn="l">
              <a:spcBef>
                <a:spcPts val="0"/>
              </a:spcBef>
              <a:spcAft>
                <a:spcPts val="0"/>
              </a:spcAft>
              <a:buSzPts val="1800"/>
              <a:buChar char="●"/>
            </a:pPr>
            <a:r>
              <a:rPr lang="en"/>
              <a:t>Douching</a:t>
            </a:r>
            <a:endParaRPr/>
          </a:p>
          <a:p>
            <a:pPr indent="-317500" lvl="1" marL="914400" rtl="0" algn="l">
              <a:spcBef>
                <a:spcPts val="0"/>
              </a:spcBef>
              <a:spcAft>
                <a:spcPts val="0"/>
              </a:spcAft>
              <a:buSzPts val="1400"/>
              <a:buChar char="○"/>
            </a:pPr>
            <a:r>
              <a:rPr lang="en"/>
              <a:t>Not required for anal play, but can decrease anxiety and increase confidence as you explore</a:t>
            </a:r>
            <a:endParaRPr/>
          </a:p>
          <a:p>
            <a:pPr indent="-317500" lvl="1" marL="914400" rtl="0" algn="l">
              <a:spcBef>
                <a:spcPts val="0"/>
              </a:spcBef>
              <a:spcAft>
                <a:spcPts val="0"/>
              </a:spcAft>
              <a:buSzPts val="1400"/>
              <a:buChar char="○"/>
            </a:pPr>
            <a:r>
              <a:rPr lang="en"/>
              <a:t>No soap here! Use clean warm water and a douche bulb, be gentle, lube up, and don’t rush it. </a:t>
            </a:r>
            <a:endParaRPr/>
          </a:p>
          <a:p>
            <a:pPr indent="-317500" lvl="1" marL="914400" rtl="0" algn="l">
              <a:spcBef>
                <a:spcPts val="0"/>
              </a:spcBef>
              <a:spcAft>
                <a:spcPts val="0"/>
              </a:spcAft>
              <a:buSzPts val="1400"/>
              <a:buChar char="○"/>
            </a:pPr>
            <a:r>
              <a:rPr lang="en"/>
              <a:t>Don’t douche too far up and don’t do it too often, be kind to the bacteria in your butt</a:t>
            </a:r>
            <a:endParaRPr/>
          </a:p>
          <a:p>
            <a:pPr indent="-342900" lvl="0" marL="457200" rtl="0" algn="l">
              <a:spcBef>
                <a:spcPts val="0"/>
              </a:spcBef>
              <a:spcAft>
                <a:spcPts val="0"/>
              </a:spcAft>
              <a:buSzPts val="1800"/>
              <a:buChar char="●"/>
            </a:pPr>
            <a:r>
              <a:rPr lang="en"/>
              <a:t>Cleanliness and safety</a:t>
            </a:r>
            <a:endParaRPr/>
          </a:p>
          <a:p>
            <a:pPr indent="-317500" lvl="1" marL="914400" rtl="0" algn="l">
              <a:spcBef>
                <a:spcPts val="0"/>
              </a:spcBef>
              <a:spcAft>
                <a:spcPts val="0"/>
              </a:spcAft>
              <a:buSzPts val="1400"/>
              <a:buChar char="○"/>
            </a:pPr>
            <a:r>
              <a:rPr lang="en"/>
              <a:t>If you or your partner has a vagina, make sure to thoroughly wash or change the condom on any sex toy or body part before switching from anal to vaginal penetration.</a:t>
            </a:r>
            <a:endParaRPr/>
          </a:p>
          <a:p>
            <a:pPr indent="-317500" lvl="1" marL="914400" rtl="0" algn="l">
              <a:spcBef>
                <a:spcPts val="0"/>
              </a:spcBef>
              <a:spcAft>
                <a:spcPts val="0"/>
              </a:spcAft>
              <a:buSzPts val="1400"/>
              <a:buChar char="○"/>
            </a:pPr>
            <a:r>
              <a:rPr lang="en"/>
              <a:t>If you or your partner are penis owners and have anal sex without a condom, make sure to pee after sex!</a:t>
            </a:r>
            <a:endParaRPr/>
          </a:p>
          <a:p>
            <a:pPr indent="-317500" lvl="1" marL="914400" rtl="0" algn="l">
              <a:spcBef>
                <a:spcPts val="0"/>
              </a:spcBef>
              <a:spcAft>
                <a:spcPts val="0"/>
              </a:spcAft>
              <a:buSzPts val="1400"/>
              <a:buChar char="○"/>
            </a:pPr>
            <a:r>
              <a:rPr lang="en"/>
              <a:t>Some illnesses, such as stomach bugs, can be passed from anus to mouth during oral/anal play. If you or a partner were recently sick, use a dental dam or abstain until there is less risk </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grpSp>
        <p:nvGrpSpPr>
          <p:cNvPr id="291" name="Google Shape;291;p50"/>
          <p:cNvGrpSpPr/>
          <p:nvPr/>
        </p:nvGrpSpPr>
        <p:grpSpPr>
          <a:xfrm>
            <a:off x="3229031" y="324102"/>
            <a:ext cx="5431536" cy="2791935"/>
            <a:chOff x="762000" y="452438"/>
            <a:chExt cx="7620000" cy="4543425"/>
          </a:xfrm>
        </p:grpSpPr>
        <p:pic>
          <p:nvPicPr>
            <p:cNvPr id="292" name="Google Shape;292;p50"/>
            <p:cNvPicPr preferRelativeResize="0"/>
            <p:nvPr/>
          </p:nvPicPr>
          <p:blipFill>
            <a:blip r:embed="rId3">
              <a:alphaModFix/>
            </a:blip>
            <a:stretch>
              <a:fillRect/>
            </a:stretch>
          </p:blipFill>
          <p:spPr>
            <a:xfrm>
              <a:off x="762000" y="452438"/>
              <a:ext cx="7620000" cy="4543425"/>
            </a:xfrm>
            <a:prstGeom prst="rect">
              <a:avLst/>
            </a:prstGeom>
            <a:noFill/>
            <a:ln>
              <a:noFill/>
            </a:ln>
          </p:spPr>
        </p:pic>
        <p:sp>
          <p:nvSpPr>
            <p:cNvPr id="293" name="Google Shape;293;p50"/>
            <p:cNvSpPr/>
            <p:nvPr/>
          </p:nvSpPr>
          <p:spPr>
            <a:xfrm>
              <a:off x="3145975" y="4744125"/>
              <a:ext cx="2919300" cy="2517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94" name="Google Shape;294;p50"/>
          <p:cNvSpPr txBox="1"/>
          <p:nvPr/>
        </p:nvSpPr>
        <p:spPr>
          <a:xfrm>
            <a:off x="309375" y="930575"/>
            <a:ext cx="2964900" cy="2031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chemeClr val="dk2"/>
                </a:solidFill>
                <a:latin typeface="Lato"/>
                <a:ea typeface="Lato"/>
                <a:cs typeface="Lato"/>
                <a:sym typeface="Lato"/>
              </a:rPr>
              <a:t>Your pelvic floor is what holds all your lower organs up (bladder, bowels, uterus) and is a very important part of your body. Maintain the strength of your pelvic floor by </a:t>
            </a:r>
            <a:r>
              <a:rPr lang="en" sz="1500">
                <a:solidFill>
                  <a:schemeClr val="dk2"/>
                </a:solidFill>
                <a:latin typeface="Lato"/>
                <a:ea typeface="Lato"/>
                <a:cs typeface="Lato"/>
                <a:sym typeface="Lato"/>
              </a:rPr>
              <a:t>avoiding heavy strain/constipation and </a:t>
            </a:r>
            <a:r>
              <a:rPr lang="en" sz="1500">
                <a:solidFill>
                  <a:schemeClr val="dk2"/>
                </a:solidFill>
                <a:latin typeface="Lato"/>
                <a:ea typeface="Lato"/>
                <a:cs typeface="Lato"/>
                <a:sym typeface="Lato"/>
              </a:rPr>
              <a:t>doing pelvic floor exercises. </a:t>
            </a:r>
            <a:endParaRPr sz="1500">
              <a:solidFill>
                <a:schemeClr val="dk2"/>
              </a:solidFill>
              <a:latin typeface="Lato"/>
              <a:ea typeface="Lato"/>
              <a:cs typeface="Lato"/>
              <a:sym typeface="Lato"/>
            </a:endParaRPr>
          </a:p>
        </p:txBody>
      </p:sp>
      <p:sp>
        <p:nvSpPr>
          <p:cNvPr id="295" name="Google Shape;295;p50"/>
          <p:cNvSpPr txBox="1"/>
          <p:nvPr>
            <p:ph idx="4294967295" type="title"/>
          </p:nvPr>
        </p:nvSpPr>
        <p:spPr>
          <a:xfrm>
            <a:off x="311700" y="391350"/>
            <a:ext cx="25530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Pelvic Floor</a:t>
            </a:r>
            <a:endParaRPr/>
          </a:p>
        </p:txBody>
      </p:sp>
      <p:sp>
        <p:nvSpPr>
          <p:cNvPr id="296" name="Google Shape;296;p50"/>
          <p:cNvSpPr txBox="1"/>
          <p:nvPr/>
        </p:nvSpPr>
        <p:spPr>
          <a:xfrm>
            <a:off x="199525" y="2974275"/>
            <a:ext cx="4258200" cy="2031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chemeClr val="dk2"/>
                </a:solidFill>
                <a:latin typeface="Lato"/>
                <a:ea typeface="Lato"/>
                <a:cs typeface="Lato"/>
                <a:sym typeface="Lato"/>
              </a:rPr>
              <a:t>Pelvic floor problems can be caused by:</a:t>
            </a:r>
            <a:endParaRPr sz="1500">
              <a:solidFill>
                <a:schemeClr val="dk2"/>
              </a:solidFill>
              <a:latin typeface="Lato"/>
              <a:ea typeface="Lato"/>
              <a:cs typeface="Lato"/>
              <a:sym typeface="Lato"/>
            </a:endParaRPr>
          </a:p>
          <a:p>
            <a:pPr indent="-323850" lvl="0" marL="457200" rtl="0" algn="l">
              <a:spcBef>
                <a:spcPts val="0"/>
              </a:spcBef>
              <a:spcAft>
                <a:spcPts val="0"/>
              </a:spcAft>
              <a:buClr>
                <a:schemeClr val="dk2"/>
              </a:buClr>
              <a:buSzPts val="1500"/>
              <a:buFont typeface="Lato"/>
              <a:buChar char="●"/>
            </a:pPr>
            <a:r>
              <a:rPr lang="en" sz="1500">
                <a:solidFill>
                  <a:schemeClr val="dk2"/>
                </a:solidFill>
                <a:latin typeface="Lato"/>
                <a:ea typeface="Lato"/>
                <a:cs typeface="Lato"/>
                <a:sym typeface="Lato"/>
              </a:rPr>
              <a:t>Constipation/straining to empty bowels</a:t>
            </a:r>
            <a:endParaRPr sz="1500">
              <a:solidFill>
                <a:schemeClr val="dk2"/>
              </a:solidFill>
              <a:latin typeface="Lato"/>
              <a:ea typeface="Lato"/>
              <a:cs typeface="Lato"/>
              <a:sym typeface="Lato"/>
            </a:endParaRPr>
          </a:p>
          <a:p>
            <a:pPr indent="-323850" lvl="0" marL="457200" rtl="0" algn="l">
              <a:spcBef>
                <a:spcPts val="0"/>
              </a:spcBef>
              <a:spcAft>
                <a:spcPts val="0"/>
              </a:spcAft>
              <a:buClr>
                <a:schemeClr val="dk2"/>
              </a:buClr>
              <a:buSzPts val="1500"/>
              <a:buFont typeface="Lato"/>
              <a:buChar char="●"/>
            </a:pPr>
            <a:r>
              <a:rPr lang="en" sz="1500">
                <a:solidFill>
                  <a:schemeClr val="dk2"/>
                </a:solidFill>
                <a:latin typeface="Lato"/>
                <a:ea typeface="Lato"/>
                <a:cs typeface="Lato"/>
                <a:sym typeface="Lato"/>
              </a:rPr>
              <a:t>Frequent heavy lifting or strain (work/gym)</a:t>
            </a:r>
            <a:endParaRPr sz="1500">
              <a:solidFill>
                <a:schemeClr val="dk2"/>
              </a:solidFill>
              <a:latin typeface="Lato"/>
              <a:ea typeface="Lato"/>
              <a:cs typeface="Lato"/>
              <a:sym typeface="Lato"/>
            </a:endParaRPr>
          </a:p>
          <a:p>
            <a:pPr indent="-323850" lvl="0" marL="457200" rtl="0" algn="l">
              <a:spcBef>
                <a:spcPts val="0"/>
              </a:spcBef>
              <a:spcAft>
                <a:spcPts val="0"/>
              </a:spcAft>
              <a:buClr>
                <a:schemeClr val="dk2"/>
              </a:buClr>
              <a:buSzPts val="1500"/>
              <a:buFont typeface="Lato"/>
              <a:buChar char="●"/>
            </a:pPr>
            <a:r>
              <a:rPr lang="en" sz="1500">
                <a:solidFill>
                  <a:schemeClr val="dk2"/>
                </a:solidFill>
                <a:latin typeface="Lato"/>
                <a:ea typeface="Lato"/>
                <a:cs typeface="Lato"/>
                <a:sym typeface="Lato"/>
              </a:rPr>
              <a:t>Pregnancy and childbirth</a:t>
            </a:r>
            <a:endParaRPr sz="1500">
              <a:solidFill>
                <a:schemeClr val="dk2"/>
              </a:solidFill>
              <a:latin typeface="Lato"/>
              <a:ea typeface="Lato"/>
              <a:cs typeface="Lato"/>
              <a:sym typeface="Lato"/>
            </a:endParaRPr>
          </a:p>
          <a:p>
            <a:pPr indent="-323850" lvl="0" marL="457200" rtl="0" algn="l">
              <a:spcBef>
                <a:spcPts val="0"/>
              </a:spcBef>
              <a:spcAft>
                <a:spcPts val="0"/>
              </a:spcAft>
              <a:buClr>
                <a:schemeClr val="dk2"/>
              </a:buClr>
              <a:buSzPts val="1500"/>
              <a:buFont typeface="Lato"/>
              <a:buChar char="●"/>
            </a:pPr>
            <a:r>
              <a:rPr lang="en" sz="1500">
                <a:solidFill>
                  <a:schemeClr val="dk2"/>
                </a:solidFill>
                <a:latin typeface="Lato"/>
                <a:ea typeface="Lato"/>
                <a:cs typeface="Lato"/>
                <a:sym typeface="Lato"/>
              </a:rPr>
              <a:t>Previous injury to the pelvic region (e.g. a fall, surgery, or pelvic radiotherapy)</a:t>
            </a:r>
            <a:endParaRPr sz="1500">
              <a:solidFill>
                <a:schemeClr val="dk2"/>
              </a:solidFill>
              <a:latin typeface="Lato"/>
              <a:ea typeface="Lato"/>
              <a:cs typeface="Lato"/>
              <a:sym typeface="Lato"/>
            </a:endParaRPr>
          </a:p>
          <a:p>
            <a:pPr indent="-323850" lvl="0" marL="457200" rtl="0" algn="l">
              <a:spcBef>
                <a:spcPts val="0"/>
              </a:spcBef>
              <a:spcAft>
                <a:spcPts val="0"/>
              </a:spcAft>
              <a:buClr>
                <a:schemeClr val="dk2"/>
              </a:buClr>
              <a:buSzPts val="1500"/>
              <a:buFont typeface="Lato"/>
              <a:buChar char="●"/>
            </a:pPr>
            <a:r>
              <a:rPr lang="en" sz="1500">
                <a:solidFill>
                  <a:schemeClr val="dk2"/>
                </a:solidFill>
                <a:latin typeface="Lato"/>
                <a:ea typeface="Lato"/>
                <a:cs typeface="Lato"/>
                <a:sym typeface="Lato"/>
              </a:rPr>
              <a:t>Excess w</a:t>
            </a:r>
            <a:r>
              <a:rPr lang="en" sz="1500">
                <a:solidFill>
                  <a:schemeClr val="dk2"/>
                </a:solidFill>
                <a:latin typeface="Lato"/>
                <a:ea typeface="Lato"/>
                <a:cs typeface="Lato"/>
                <a:sym typeface="Lato"/>
              </a:rPr>
              <a:t>eight</a:t>
            </a:r>
            <a:endParaRPr sz="1500">
              <a:solidFill>
                <a:schemeClr val="dk2"/>
              </a:solidFill>
              <a:latin typeface="Lato"/>
              <a:ea typeface="Lato"/>
              <a:cs typeface="Lato"/>
              <a:sym typeface="Lato"/>
            </a:endParaRPr>
          </a:p>
          <a:p>
            <a:pPr indent="-323850" lvl="0" marL="457200" rtl="0" algn="l">
              <a:spcBef>
                <a:spcPts val="0"/>
              </a:spcBef>
              <a:spcAft>
                <a:spcPts val="0"/>
              </a:spcAft>
              <a:buClr>
                <a:schemeClr val="dk2"/>
              </a:buClr>
              <a:buSzPts val="1500"/>
              <a:buFont typeface="Lato"/>
              <a:buChar char="●"/>
            </a:pPr>
            <a:r>
              <a:rPr lang="en" sz="1500">
                <a:solidFill>
                  <a:schemeClr val="dk2"/>
                </a:solidFill>
                <a:latin typeface="Lato"/>
                <a:ea typeface="Lato"/>
                <a:cs typeface="Lato"/>
                <a:sym typeface="Lato"/>
              </a:rPr>
              <a:t>Chronic coughing or </a:t>
            </a:r>
            <a:r>
              <a:rPr lang="en" sz="1500">
                <a:solidFill>
                  <a:schemeClr val="dk2"/>
                </a:solidFill>
                <a:latin typeface="Lato"/>
                <a:ea typeface="Lato"/>
                <a:cs typeface="Lato"/>
                <a:sym typeface="Lato"/>
              </a:rPr>
              <a:t>sneezing</a:t>
            </a:r>
            <a:r>
              <a:rPr lang="en" sz="1500">
                <a:solidFill>
                  <a:schemeClr val="dk2"/>
                </a:solidFill>
                <a:latin typeface="Lato"/>
                <a:ea typeface="Lato"/>
                <a:cs typeface="Lato"/>
                <a:sym typeface="Lato"/>
              </a:rPr>
              <a:t> </a:t>
            </a:r>
            <a:endParaRPr sz="1500">
              <a:solidFill>
                <a:schemeClr val="dk2"/>
              </a:solidFill>
              <a:latin typeface="Lato"/>
              <a:ea typeface="Lato"/>
              <a:cs typeface="Lato"/>
              <a:sym typeface="Lato"/>
            </a:endParaRPr>
          </a:p>
        </p:txBody>
      </p:sp>
      <p:sp>
        <p:nvSpPr>
          <p:cNvPr id="297" name="Google Shape;297;p50"/>
          <p:cNvSpPr txBox="1"/>
          <p:nvPr/>
        </p:nvSpPr>
        <p:spPr>
          <a:xfrm>
            <a:off x="4228625" y="2963625"/>
            <a:ext cx="5029800" cy="1800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chemeClr val="dk2"/>
                </a:solidFill>
                <a:latin typeface="Lato"/>
                <a:ea typeface="Lato"/>
                <a:cs typeface="Lato"/>
                <a:sym typeface="Lato"/>
              </a:rPr>
              <a:t>Signs of pelvic floor problems</a:t>
            </a:r>
            <a:r>
              <a:rPr lang="en" sz="1500">
                <a:solidFill>
                  <a:schemeClr val="dk2"/>
                </a:solidFill>
                <a:latin typeface="Lato"/>
                <a:ea typeface="Lato"/>
                <a:cs typeface="Lato"/>
                <a:sym typeface="Lato"/>
              </a:rPr>
              <a:t>:</a:t>
            </a:r>
            <a:endParaRPr sz="1500">
              <a:solidFill>
                <a:schemeClr val="dk2"/>
              </a:solidFill>
              <a:latin typeface="Lato"/>
              <a:ea typeface="Lato"/>
              <a:cs typeface="Lato"/>
              <a:sym typeface="Lato"/>
            </a:endParaRPr>
          </a:p>
          <a:p>
            <a:pPr indent="-323850" lvl="0" marL="457200" rtl="0" algn="l">
              <a:spcBef>
                <a:spcPts val="0"/>
              </a:spcBef>
              <a:spcAft>
                <a:spcPts val="0"/>
              </a:spcAft>
              <a:buClr>
                <a:schemeClr val="dk2"/>
              </a:buClr>
              <a:buSzPts val="1500"/>
              <a:buFont typeface="Lato"/>
              <a:buChar char="●"/>
            </a:pPr>
            <a:r>
              <a:rPr lang="en" sz="1500">
                <a:solidFill>
                  <a:schemeClr val="dk2"/>
                </a:solidFill>
                <a:latin typeface="Lato"/>
                <a:ea typeface="Lato"/>
                <a:cs typeface="Lato"/>
                <a:sym typeface="Lato"/>
              </a:rPr>
              <a:t>F</a:t>
            </a:r>
            <a:r>
              <a:rPr lang="en" sz="1500">
                <a:solidFill>
                  <a:schemeClr val="dk2"/>
                </a:solidFill>
                <a:latin typeface="Lato"/>
                <a:ea typeface="Lato"/>
                <a:cs typeface="Lato"/>
                <a:sym typeface="Lato"/>
              </a:rPr>
              <a:t>eel­ing of heav­i­ness or pres­sure in pelvic area</a:t>
            </a:r>
            <a:endParaRPr sz="1500">
              <a:solidFill>
                <a:schemeClr val="dk2"/>
              </a:solidFill>
              <a:latin typeface="Lato"/>
              <a:ea typeface="Lato"/>
              <a:cs typeface="Lato"/>
              <a:sym typeface="Lato"/>
            </a:endParaRPr>
          </a:p>
          <a:p>
            <a:pPr indent="-323850" lvl="0" marL="457200" rtl="0" algn="l">
              <a:spcBef>
                <a:spcPts val="0"/>
              </a:spcBef>
              <a:spcAft>
                <a:spcPts val="0"/>
              </a:spcAft>
              <a:buClr>
                <a:schemeClr val="dk2"/>
              </a:buClr>
              <a:buSzPts val="1500"/>
              <a:buFont typeface="Lato"/>
              <a:buChar char="●"/>
            </a:pPr>
            <a:r>
              <a:rPr lang="en" sz="1500">
                <a:solidFill>
                  <a:schemeClr val="dk2"/>
                </a:solidFill>
                <a:latin typeface="Lato"/>
                <a:ea typeface="Lato"/>
                <a:cs typeface="Lato"/>
                <a:sym typeface="Lato"/>
              </a:rPr>
              <a:t>Lack of bladder/bowel control</a:t>
            </a:r>
            <a:endParaRPr sz="1500">
              <a:solidFill>
                <a:schemeClr val="dk2"/>
              </a:solidFill>
              <a:latin typeface="Lato"/>
              <a:ea typeface="Lato"/>
              <a:cs typeface="Lato"/>
              <a:sym typeface="Lato"/>
            </a:endParaRPr>
          </a:p>
          <a:p>
            <a:pPr indent="-323850" lvl="0" marL="457200" rtl="0" algn="l">
              <a:spcBef>
                <a:spcPts val="0"/>
              </a:spcBef>
              <a:spcAft>
                <a:spcPts val="0"/>
              </a:spcAft>
              <a:buClr>
                <a:schemeClr val="dk2"/>
              </a:buClr>
              <a:buSzPts val="1500"/>
              <a:buFont typeface="Lato"/>
              <a:buChar char="●"/>
            </a:pPr>
            <a:r>
              <a:rPr lang="en" sz="1500">
                <a:solidFill>
                  <a:schemeClr val="dk2"/>
                </a:solidFill>
                <a:latin typeface="Lato"/>
                <a:ea typeface="Lato"/>
                <a:cs typeface="Lato"/>
                <a:sym typeface="Lato"/>
              </a:rPr>
              <a:t>Urinary leakage when coughing/sneezing/exercising </a:t>
            </a:r>
            <a:endParaRPr sz="1500">
              <a:solidFill>
                <a:schemeClr val="dk2"/>
              </a:solidFill>
              <a:latin typeface="Lato"/>
              <a:ea typeface="Lato"/>
              <a:cs typeface="Lato"/>
              <a:sym typeface="Lato"/>
            </a:endParaRPr>
          </a:p>
          <a:p>
            <a:pPr indent="-323850" lvl="0" marL="457200" rtl="0" algn="l">
              <a:spcBef>
                <a:spcPts val="0"/>
              </a:spcBef>
              <a:spcAft>
                <a:spcPts val="0"/>
              </a:spcAft>
              <a:buClr>
                <a:schemeClr val="dk2"/>
              </a:buClr>
              <a:buSzPts val="1500"/>
              <a:buFont typeface="Lato"/>
              <a:buChar char="●"/>
            </a:pPr>
            <a:r>
              <a:rPr lang="en" sz="1500">
                <a:solidFill>
                  <a:schemeClr val="dk2"/>
                </a:solidFill>
                <a:latin typeface="Lato"/>
                <a:ea typeface="Lato"/>
                <a:cs typeface="Lato"/>
                <a:sym typeface="Lato"/>
              </a:rPr>
              <a:t>Increased fre­quen­cy and/​or urgency to urinate</a:t>
            </a:r>
            <a:endParaRPr sz="1500">
              <a:solidFill>
                <a:schemeClr val="dk2"/>
              </a:solidFill>
              <a:latin typeface="Lato"/>
              <a:ea typeface="Lato"/>
              <a:cs typeface="Lato"/>
              <a:sym typeface="Lato"/>
            </a:endParaRPr>
          </a:p>
          <a:p>
            <a:pPr indent="-323850" lvl="0" marL="457200" rtl="0" algn="l">
              <a:spcBef>
                <a:spcPts val="0"/>
              </a:spcBef>
              <a:spcAft>
                <a:spcPts val="0"/>
              </a:spcAft>
              <a:buClr>
                <a:schemeClr val="dk2"/>
              </a:buClr>
              <a:buSzPts val="1500"/>
              <a:buFont typeface="Lato"/>
              <a:buChar char="●"/>
            </a:pPr>
            <a:r>
              <a:rPr lang="en" sz="1500">
                <a:solidFill>
                  <a:schemeClr val="dk2"/>
                </a:solidFill>
                <a:latin typeface="Lato"/>
                <a:ea typeface="Lato"/>
                <a:cs typeface="Lato"/>
                <a:sym typeface="Lato"/>
              </a:rPr>
              <a:t>Vaginal or anal prolapse</a:t>
            </a:r>
            <a:endParaRPr sz="1500">
              <a:solidFill>
                <a:schemeClr val="dk2"/>
              </a:solidFill>
              <a:latin typeface="Lato"/>
              <a:ea typeface="Lato"/>
              <a:cs typeface="Lato"/>
              <a:sym typeface="Lato"/>
            </a:endParaRPr>
          </a:p>
          <a:p>
            <a:pPr indent="-323850" lvl="0" marL="457200" rtl="0" algn="l">
              <a:spcBef>
                <a:spcPts val="0"/>
              </a:spcBef>
              <a:spcAft>
                <a:spcPts val="0"/>
              </a:spcAft>
              <a:buClr>
                <a:schemeClr val="dk2"/>
              </a:buClr>
              <a:buSzPts val="1500"/>
              <a:buFont typeface="Lato"/>
              <a:buChar char="●"/>
            </a:pPr>
            <a:r>
              <a:rPr lang="en" sz="1500">
                <a:solidFill>
                  <a:schemeClr val="dk2"/>
                </a:solidFill>
                <a:latin typeface="Lato"/>
                <a:ea typeface="Lato"/>
                <a:cs typeface="Lato"/>
                <a:sym typeface="Lato"/>
              </a:rPr>
              <a:t>Painful sex or pelvic pain</a:t>
            </a:r>
            <a:endParaRPr sz="1500">
              <a:solidFill>
                <a:schemeClr val="dk2"/>
              </a:solidFill>
              <a:latin typeface="Lato"/>
              <a:ea typeface="Lato"/>
              <a:cs typeface="Lato"/>
              <a:sym typeface="Lato"/>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51"/>
          <p:cNvSpPr txBox="1"/>
          <p:nvPr>
            <p:ph type="title"/>
          </p:nvPr>
        </p:nvSpPr>
        <p:spPr>
          <a:xfrm>
            <a:off x="490250" y="526350"/>
            <a:ext cx="5618700" cy="4090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q+a</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6"/>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kind of bodies do trans people have?</a:t>
            </a:r>
            <a:endParaRPr/>
          </a:p>
        </p:txBody>
      </p:sp>
      <p:sp>
        <p:nvSpPr>
          <p:cNvPr id="80" name="Google Shape;80;p1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two large surveys* of trans people in the US found that the majority of trans people have not had </a:t>
            </a:r>
            <a:r>
              <a:rPr b="1" lang="en"/>
              <a:t>any </a:t>
            </a:r>
            <a:r>
              <a:rPr lang="en"/>
              <a:t>gender-related surgeries, and a little less than half have </a:t>
            </a:r>
            <a:r>
              <a:rPr b="1" lang="en"/>
              <a:t>ever </a:t>
            </a:r>
            <a:r>
              <a:rPr lang="en"/>
              <a:t>used hormones as part of their transition</a:t>
            </a:r>
            <a:endParaRPr/>
          </a:p>
          <a:p>
            <a:pPr indent="-342900" lvl="0" marL="457200" rtl="0" algn="l">
              <a:spcBef>
                <a:spcPts val="0"/>
              </a:spcBef>
              <a:spcAft>
                <a:spcPts val="0"/>
              </a:spcAft>
              <a:buSzPts val="1800"/>
              <a:buChar char="●"/>
            </a:pPr>
            <a:r>
              <a:rPr lang="en"/>
              <a:t>12-23% of trans women have had vaginoplasty</a:t>
            </a:r>
            <a:endParaRPr/>
          </a:p>
          <a:p>
            <a:pPr indent="-342900" lvl="0" marL="457200" rtl="0" algn="l">
              <a:spcBef>
                <a:spcPts val="0"/>
              </a:spcBef>
              <a:spcAft>
                <a:spcPts val="0"/>
              </a:spcAft>
              <a:buSzPts val="1800"/>
              <a:buChar char="●"/>
            </a:pPr>
            <a:r>
              <a:rPr lang="en"/>
              <a:t>11-21% trans women have had breast augmentation</a:t>
            </a:r>
            <a:endParaRPr/>
          </a:p>
          <a:p>
            <a:pPr indent="-342900" lvl="0" marL="457200" rtl="0" algn="l">
              <a:spcBef>
                <a:spcPts val="0"/>
              </a:spcBef>
              <a:spcAft>
                <a:spcPts val="0"/>
              </a:spcAft>
              <a:buSzPts val="1800"/>
              <a:buChar char="●"/>
            </a:pPr>
            <a:r>
              <a:rPr lang="en"/>
              <a:t>36-43% of trans men have had chest surgery</a:t>
            </a:r>
            <a:endParaRPr/>
          </a:p>
          <a:p>
            <a:pPr indent="-342900" lvl="0" marL="457200" rtl="0" algn="l">
              <a:spcBef>
                <a:spcPts val="0"/>
              </a:spcBef>
              <a:spcAft>
                <a:spcPts val="0"/>
              </a:spcAft>
              <a:buSzPts val="1800"/>
              <a:buChar char="●"/>
            </a:pPr>
            <a:r>
              <a:rPr lang="en"/>
              <a:t>o</a:t>
            </a:r>
            <a:r>
              <a:rPr lang="en"/>
              <a:t>nly 2-3% of trans men have had phalloplasty</a:t>
            </a:r>
            <a:endParaRPr/>
          </a:p>
          <a:p>
            <a:pPr indent="-342900" lvl="0" marL="457200" rtl="0" algn="l">
              <a:spcBef>
                <a:spcPts val="0"/>
              </a:spcBef>
              <a:spcAft>
                <a:spcPts val="0"/>
              </a:spcAft>
              <a:buSzPts val="1800"/>
              <a:buChar char="●"/>
            </a:pPr>
            <a:r>
              <a:rPr lang="en"/>
              <a:t>n</a:t>
            </a:r>
            <a:r>
              <a:rPr lang="en"/>
              <a:t>onbinary people were less likely to have had gender-affirming surgeries and hormone therapy</a:t>
            </a:r>
            <a:endParaRPr/>
          </a:p>
          <a:p>
            <a:pPr indent="-342900" lvl="0" marL="457200" rtl="0" algn="l">
              <a:spcBef>
                <a:spcPts val="0"/>
              </a:spcBef>
              <a:spcAft>
                <a:spcPts val="0"/>
              </a:spcAft>
              <a:buSzPts val="1800"/>
              <a:buChar char="●"/>
            </a:pPr>
            <a:r>
              <a:rPr lang="en"/>
              <a:t>many trans people do not have any interest in genital or chest surgery</a:t>
            </a:r>
            <a:endParaRPr/>
          </a:p>
          <a:p>
            <a:pPr indent="0" lvl="0" marL="0" rtl="0" algn="l">
              <a:spcBef>
                <a:spcPts val="1600"/>
              </a:spcBef>
              <a:spcAft>
                <a:spcPts val="0"/>
              </a:spcAft>
              <a:buNone/>
            </a:pPr>
            <a:r>
              <a:rPr lang="en" sz="1600"/>
              <a:t>*The 2015 U.S. Transgender Survey and the 2011 National Transgender Discrimination Survey</a:t>
            </a:r>
            <a:endParaRPr sz="1600"/>
          </a:p>
          <a:p>
            <a:pPr indent="0" lvl="0" marL="0" rtl="0" algn="l">
              <a:spcBef>
                <a:spcPts val="1600"/>
              </a:spcBef>
              <a:spcAft>
                <a:spcPts val="1600"/>
              </a:spcAft>
              <a:buNone/>
            </a:pPr>
            <a:r>
              <a:t/>
            </a:r>
            <a:endParaRPr sz="2000"/>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52"/>
          <p:cNvSpPr/>
          <p:nvPr/>
        </p:nvSpPr>
        <p:spPr>
          <a:xfrm>
            <a:off x="4033500" y="0"/>
            <a:ext cx="5110500" cy="5143500"/>
          </a:xfrm>
          <a:prstGeom prst="rect">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52"/>
          <p:cNvSpPr txBox="1"/>
          <p:nvPr>
            <p:ph type="title"/>
          </p:nvPr>
        </p:nvSpPr>
        <p:spPr>
          <a:xfrm>
            <a:off x="-39300" y="1557600"/>
            <a:ext cx="4045200" cy="2028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trans positive </a:t>
            </a:r>
            <a:r>
              <a:rPr lang="en"/>
              <a:t>s</a:t>
            </a:r>
            <a:r>
              <a:rPr lang="en"/>
              <a:t>exual health resources</a:t>
            </a:r>
            <a:endParaRPr/>
          </a:p>
        </p:txBody>
      </p:sp>
      <p:sp>
        <p:nvSpPr>
          <p:cNvPr id="309" name="Google Shape;309;p52"/>
          <p:cNvSpPr txBox="1"/>
          <p:nvPr>
            <p:ph idx="2" type="body"/>
          </p:nvPr>
        </p:nvSpPr>
        <p:spPr>
          <a:xfrm>
            <a:off x="4184525" y="724200"/>
            <a:ext cx="4911000" cy="3695100"/>
          </a:xfrm>
          <a:prstGeom prst="rect">
            <a:avLst/>
          </a:prstGeom>
        </p:spPr>
        <p:txBody>
          <a:bodyPr anchorCtr="0" anchor="ctr" bIns="91425" lIns="91425" spcFirstLastPara="1" rIns="91425" wrap="square" tIns="91425">
            <a:noAutofit/>
          </a:bodyPr>
          <a:lstStyle/>
          <a:p>
            <a:pPr indent="-342900" lvl="0" marL="457200" rtl="0" algn="l">
              <a:spcBef>
                <a:spcPts val="0"/>
              </a:spcBef>
              <a:spcAft>
                <a:spcPts val="0"/>
              </a:spcAft>
              <a:buSzPts val="1800"/>
              <a:buChar char="●"/>
            </a:pPr>
            <a:r>
              <a:rPr lang="en" u="sng">
                <a:hlinkClick r:id="rId3"/>
              </a:rPr>
              <a:t>Bang - masturbation guide </a:t>
            </a:r>
            <a:endParaRPr/>
          </a:p>
          <a:p>
            <a:pPr indent="-342900" lvl="0" marL="457200" rtl="0" algn="l">
              <a:spcBef>
                <a:spcPts val="0"/>
              </a:spcBef>
              <a:spcAft>
                <a:spcPts val="0"/>
              </a:spcAft>
              <a:buSzPts val="1800"/>
              <a:buChar char="●"/>
            </a:pPr>
            <a:r>
              <a:rPr lang="en" u="sng">
                <a:hlinkClick r:id="rId4"/>
              </a:rPr>
              <a:t>APTN - what they don’t tell you in sex ed!</a:t>
            </a:r>
            <a:endParaRPr/>
          </a:p>
          <a:p>
            <a:pPr indent="-342900" lvl="0" marL="457200" rtl="0" algn="l">
              <a:spcBef>
                <a:spcPts val="0"/>
              </a:spcBef>
              <a:spcAft>
                <a:spcPts val="0"/>
              </a:spcAft>
              <a:buSzPts val="1800"/>
              <a:buChar char="●"/>
            </a:pPr>
            <a:r>
              <a:rPr lang="en" u="sng">
                <a:hlinkClick r:id="rId5"/>
              </a:rPr>
              <a:t>Trans Bodies, Trans Selves </a:t>
            </a:r>
            <a:endParaRPr/>
          </a:p>
          <a:p>
            <a:pPr indent="-342900" lvl="0" marL="457200" rtl="0" algn="l">
              <a:spcBef>
                <a:spcPts val="0"/>
              </a:spcBef>
              <a:spcAft>
                <a:spcPts val="0"/>
              </a:spcAft>
              <a:buSzPts val="1800"/>
              <a:buChar char="●"/>
            </a:pPr>
            <a:r>
              <a:rPr lang="en" u="sng">
                <a:hlinkClick r:id="rId6"/>
              </a:rPr>
              <a:t>Personal Lubricants</a:t>
            </a:r>
            <a:endParaRPr/>
          </a:p>
          <a:p>
            <a:pPr indent="-342900" lvl="0" marL="457200" rtl="0" algn="l">
              <a:spcBef>
                <a:spcPts val="0"/>
              </a:spcBef>
              <a:spcAft>
                <a:spcPts val="0"/>
              </a:spcAft>
              <a:buSzPts val="1800"/>
              <a:buChar char="●"/>
            </a:pPr>
            <a:r>
              <a:rPr lang="en" u="sng">
                <a:hlinkClick r:id="rId7"/>
              </a:rPr>
              <a:t>Brazen: Trans Women’s Safer Sex Guide</a:t>
            </a:r>
            <a:endParaRPr/>
          </a:p>
          <a:p>
            <a:pPr indent="-342900" lvl="0" marL="457200" rtl="0" algn="l">
              <a:spcBef>
                <a:spcPts val="0"/>
              </a:spcBef>
              <a:spcAft>
                <a:spcPts val="0"/>
              </a:spcAft>
              <a:buSzPts val="1800"/>
              <a:buChar char="●"/>
            </a:pPr>
            <a:r>
              <a:rPr lang="en" u="sng">
                <a:hlinkClick r:id="rId8"/>
              </a:rPr>
              <a:t>PUMP - trans men who have sex with men</a:t>
            </a:r>
            <a:endParaRPr/>
          </a:p>
          <a:p>
            <a:pPr indent="-342900" lvl="0" marL="457200" rtl="0" algn="l">
              <a:spcBef>
                <a:spcPts val="0"/>
              </a:spcBef>
              <a:spcAft>
                <a:spcPts val="0"/>
              </a:spcAft>
              <a:buSzPts val="1800"/>
              <a:buChar char="●"/>
            </a:pPr>
            <a:r>
              <a:rPr lang="en" u="sng">
                <a:hlinkClick r:id="rId9"/>
              </a:rPr>
              <a:t>Primed: A sex guide for trans men into men</a:t>
            </a:r>
            <a:endParaRPr/>
          </a:p>
          <a:p>
            <a:pPr indent="-342900" lvl="0" marL="457200" rtl="0" algn="l">
              <a:spcBef>
                <a:spcPts val="0"/>
              </a:spcBef>
              <a:spcAft>
                <a:spcPts val="0"/>
              </a:spcAft>
              <a:buSzPts val="1800"/>
              <a:buChar char="●"/>
            </a:pPr>
            <a:r>
              <a:rPr lang="en" u="sng">
                <a:hlinkClick r:id="rId10"/>
              </a:rPr>
              <a:t>Vogue - Trans People on Sex Ed</a:t>
            </a:r>
            <a:endParaRPr/>
          </a:p>
          <a:p>
            <a:pPr indent="-342900" lvl="0" marL="457200" rtl="0" algn="l">
              <a:spcBef>
                <a:spcPts val="0"/>
              </a:spcBef>
              <a:spcAft>
                <a:spcPts val="0"/>
              </a:spcAft>
              <a:buSzPts val="1800"/>
              <a:buChar char="●"/>
            </a:pPr>
            <a:r>
              <a:rPr lang="en" u="sng">
                <a:hlinkClick r:id="rId11"/>
              </a:rPr>
              <a:t>Sex Toy for T Growth</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7"/>
          <p:cNvSpPr txBox="1"/>
          <p:nvPr>
            <p:ph type="title"/>
          </p:nvPr>
        </p:nvSpPr>
        <p:spPr>
          <a:xfrm>
            <a:off x="387000" y="1423875"/>
            <a:ext cx="8370000" cy="1798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200"/>
              <a:t>*Medical diagrams of genitals next two slides*</a:t>
            </a:r>
            <a:endParaRPr sz="32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pic>
        <p:nvPicPr>
          <p:cNvPr id="90" name="Google Shape;90;p18"/>
          <p:cNvPicPr preferRelativeResize="0"/>
          <p:nvPr/>
        </p:nvPicPr>
        <p:blipFill>
          <a:blip r:embed="rId3">
            <a:alphaModFix/>
          </a:blip>
          <a:stretch>
            <a:fillRect/>
          </a:stretch>
        </p:blipFill>
        <p:spPr>
          <a:xfrm>
            <a:off x="2334100" y="152400"/>
            <a:ext cx="4475798" cy="48387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pic>
        <p:nvPicPr>
          <p:cNvPr id="95" name="Google Shape;95;p19"/>
          <p:cNvPicPr preferRelativeResize="0"/>
          <p:nvPr/>
        </p:nvPicPr>
        <p:blipFill>
          <a:blip r:embed="rId3">
            <a:alphaModFix/>
          </a:blip>
          <a:stretch>
            <a:fillRect/>
          </a:stretch>
        </p:blipFill>
        <p:spPr>
          <a:xfrm>
            <a:off x="571500" y="328613"/>
            <a:ext cx="8001000" cy="44862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20"/>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Penis</a:t>
            </a:r>
            <a:r>
              <a:rPr lang="en"/>
              <a:t> Owner’s Manual</a:t>
            </a:r>
            <a:endParaRPr/>
          </a:p>
        </p:txBody>
      </p:sp>
      <p:sp>
        <p:nvSpPr>
          <p:cNvPr id="101" name="Google Shape;101;p20"/>
          <p:cNvSpPr txBox="1"/>
          <p:nvPr>
            <p:ph idx="1" type="body"/>
          </p:nvPr>
        </p:nvSpPr>
        <p:spPr>
          <a:xfrm>
            <a:off x="311700" y="1152475"/>
            <a:ext cx="8520600" cy="37650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Char char="●"/>
            </a:pPr>
            <a:r>
              <a:rPr lang="en" sz="1600"/>
              <a:t>Penises should be cleaned regularly with warm water and mild soap. </a:t>
            </a:r>
            <a:r>
              <a:rPr lang="en" sz="1600"/>
              <a:t>Make sure to clean under the foreskin if applicable. Do not scrub. </a:t>
            </a:r>
            <a:endParaRPr sz="1600"/>
          </a:p>
          <a:p>
            <a:pPr indent="-330200" lvl="0" marL="457200" rtl="0" algn="l">
              <a:spcBef>
                <a:spcPts val="0"/>
              </a:spcBef>
              <a:spcAft>
                <a:spcPts val="0"/>
              </a:spcAft>
              <a:buSzPts val="1600"/>
              <a:buChar char="●"/>
            </a:pPr>
            <a:r>
              <a:rPr lang="en" sz="1600"/>
              <a:t>Anything that comes into contact with the urethral opening should be clean. </a:t>
            </a:r>
            <a:endParaRPr sz="1600"/>
          </a:p>
          <a:p>
            <a:pPr indent="-330200" lvl="1" marL="914400" rtl="0" algn="l">
              <a:spcBef>
                <a:spcPts val="0"/>
              </a:spcBef>
              <a:spcAft>
                <a:spcPts val="0"/>
              </a:spcAft>
              <a:buSzPts val="1600"/>
              <a:buChar char="○"/>
            </a:pPr>
            <a:r>
              <a:rPr lang="en" sz="1600"/>
              <a:t>Penis-owners can get Urinary Tract Infections too. Make sure to pee after sex involving your penis, especially anal sex without a condom.</a:t>
            </a:r>
            <a:endParaRPr sz="1600"/>
          </a:p>
          <a:p>
            <a:pPr indent="-330200" lvl="0" marL="457200" rtl="0" algn="l">
              <a:spcBef>
                <a:spcPts val="0"/>
              </a:spcBef>
              <a:spcAft>
                <a:spcPts val="0"/>
              </a:spcAft>
              <a:buSzPts val="1600"/>
              <a:buChar char="●"/>
            </a:pPr>
            <a:r>
              <a:rPr lang="en" sz="1600"/>
              <a:t>The prostate, a gland that produces seminal fluid, is at high risk for cancer. </a:t>
            </a:r>
            <a:r>
              <a:rPr lang="en" sz="1600"/>
              <a:t>If you notice any irregularities</a:t>
            </a:r>
            <a:r>
              <a:rPr lang="en" sz="1600"/>
              <a:t>, check with your doctor for a prostate exam.  </a:t>
            </a:r>
            <a:endParaRPr sz="1600"/>
          </a:p>
          <a:p>
            <a:pPr indent="-330200" lvl="0" marL="457200" rtl="0" algn="l">
              <a:spcBef>
                <a:spcPts val="0"/>
              </a:spcBef>
              <a:spcAft>
                <a:spcPts val="0"/>
              </a:spcAft>
              <a:buSzPts val="1600"/>
              <a:buChar char="●"/>
            </a:pPr>
            <a:r>
              <a:rPr lang="en" sz="1600"/>
              <a:t>Inguinal canals, where the testicles drop from during puberty, are commonly used in tucking but may also be a potential source of pleasure in sex and masturbation.</a:t>
            </a:r>
            <a:endParaRPr sz="1600"/>
          </a:p>
          <a:p>
            <a:pPr indent="-330200" lvl="0" marL="457200" rtl="0" algn="l">
              <a:spcBef>
                <a:spcPts val="0"/>
              </a:spcBef>
              <a:spcAft>
                <a:spcPts val="0"/>
              </a:spcAft>
              <a:buSzPts val="1600"/>
              <a:buChar char="●"/>
            </a:pPr>
            <a:r>
              <a:rPr lang="en" sz="1600"/>
              <a:t>To add </a:t>
            </a:r>
            <a:r>
              <a:rPr lang="en" sz="1600"/>
              <a:t>moisture</a:t>
            </a:r>
            <a:r>
              <a:rPr lang="en" sz="1600"/>
              <a:t> when </a:t>
            </a:r>
            <a:r>
              <a:rPr lang="en" sz="1600"/>
              <a:t>externally</a:t>
            </a:r>
            <a:r>
              <a:rPr lang="en" sz="1600"/>
              <a:t> masturbating, consider lube or a fragrance-free lotion. Never use lotion internally or for penetration. </a:t>
            </a:r>
            <a:endParaRPr sz="16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21"/>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Vulva Owner’s Manual</a:t>
            </a:r>
            <a:endParaRPr/>
          </a:p>
        </p:txBody>
      </p:sp>
      <p:sp>
        <p:nvSpPr>
          <p:cNvPr id="107" name="Google Shape;107;p21"/>
          <p:cNvSpPr txBox="1"/>
          <p:nvPr>
            <p:ph idx="1" type="body"/>
          </p:nvPr>
        </p:nvSpPr>
        <p:spPr>
          <a:xfrm>
            <a:off x="311700" y="1000075"/>
            <a:ext cx="8677800" cy="37053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Char char="●"/>
            </a:pPr>
            <a:r>
              <a:rPr lang="en" sz="1600"/>
              <a:t>M</a:t>
            </a:r>
            <a:r>
              <a:rPr lang="en" sz="1600"/>
              <a:t>ost vaginas are self-cleaning and should NEVER be cleaned using any kind of soap, detergent, douche, etc, especially anything with dyes or fragrances</a:t>
            </a:r>
            <a:endParaRPr sz="1600"/>
          </a:p>
          <a:p>
            <a:pPr indent="-330200" lvl="0" marL="457200" rtl="0" algn="l">
              <a:spcBef>
                <a:spcPts val="0"/>
              </a:spcBef>
              <a:spcAft>
                <a:spcPts val="0"/>
              </a:spcAft>
              <a:buSzPts val="1600"/>
              <a:buChar char="●"/>
            </a:pPr>
            <a:r>
              <a:rPr lang="en" sz="1600"/>
              <a:t>Anything that comes into contact with the urethral opening or vagina should be clean </a:t>
            </a:r>
            <a:br>
              <a:rPr lang="en" sz="1600"/>
            </a:br>
            <a:r>
              <a:rPr lang="en" sz="1600"/>
              <a:t>(including packers/STPs, toys, dilators, </a:t>
            </a:r>
            <a:r>
              <a:rPr lang="en" sz="1600"/>
              <a:t>hands or other body parts</a:t>
            </a:r>
            <a:r>
              <a:rPr lang="en" sz="1600"/>
              <a:t>)</a:t>
            </a:r>
            <a:endParaRPr sz="1600"/>
          </a:p>
          <a:p>
            <a:pPr indent="-330200" lvl="0" marL="457200" rtl="0" algn="l">
              <a:spcBef>
                <a:spcPts val="0"/>
              </a:spcBef>
              <a:spcAft>
                <a:spcPts val="0"/>
              </a:spcAft>
              <a:buSzPts val="1600"/>
              <a:buChar char="●"/>
            </a:pPr>
            <a:r>
              <a:rPr lang="en" sz="1600"/>
              <a:t>Always wipe front to back after using the toilet</a:t>
            </a:r>
            <a:endParaRPr sz="1600"/>
          </a:p>
          <a:p>
            <a:pPr indent="-330200" lvl="0" marL="457200" rtl="0" algn="l">
              <a:spcBef>
                <a:spcPts val="0"/>
              </a:spcBef>
              <a:spcAft>
                <a:spcPts val="0"/>
              </a:spcAft>
              <a:buSzPts val="1600"/>
              <a:buChar char="●"/>
            </a:pPr>
            <a:r>
              <a:rPr lang="en" sz="1600"/>
              <a:t>Pee </a:t>
            </a:r>
            <a:r>
              <a:rPr lang="en" sz="1600" u="sng"/>
              <a:t>before</a:t>
            </a:r>
            <a:r>
              <a:rPr lang="en" sz="1600"/>
              <a:t> and </a:t>
            </a:r>
            <a:r>
              <a:rPr lang="en" sz="1600" u="sng"/>
              <a:t>after</a:t>
            </a:r>
            <a:r>
              <a:rPr lang="en" sz="1600"/>
              <a:t> sex that involves penetration OR touching your genitals</a:t>
            </a:r>
            <a:endParaRPr sz="1600"/>
          </a:p>
          <a:p>
            <a:pPr indent="-330200" lvl="0" marL="457200" rtl="0" algn="l">
              <a:spcBef>
                <a:spcPts val="0"/>
              </a:spcBef>
              <a:spcAft>
                <a:spcPts val="0"/>
              </a:spcAft>
              <a:buSzPts val="1600"/>
              <a:buChar char="●"/>
            </a:pPr>
            <a:r>
              <a:rPr lang="en" sz="1600"/>
              <a:t>Vaginal discharge is normal BUT if discharge takes on strong colors, smells, or textures or if the vulva or vagina become itchy or painful, talk to a care provider as this may be a sign of infection</a:t>
            </a:r>
            <a:endParaRPr sz="1600"/>
          </a:p>
          <a:p>
            <a:pPr indent="-330200" lvl="0" marL="457200" rtl="0" algn="l">
              <a:spcBef>
                <a:spcPts val="0"/>
              </a:spcBef>
              <a:spcAft>
                <a:spcPts val="0"/>
              </a:spcAft>
              <a:buSzPts val="1600"/>
              <a:buChar char="●"/>
            </a:pPr>
            <a:r>
              <a:rPr lang="en" sz="1600"/>
              <a:t>It should not hurt or cause bleeding to be penetrated vaginally</a:t>
            </a:r>
            <a:r>
              <a:rPr lang="en" sz="1600"/>
              <a:t>, </a:t>
            </a:r>
            <a:r>
              <a:rPr b="1" lang="en" sz="1600"/>
              <a:t>even the first time</a:t>
            </a:r>
            <a:endParaRPr b="1" sz="1600"/>
          </a:p>
          <a:p>
            <a:pPr indent="-317500" lvl="1" marL="914400" rtl="0" algn="l">
              <a:spcBef>
                <a:spcPts val="0"/>
              </a:spcBef>
              <a:spcAft>
                <a:spcPts val="0"/>
              </a:spcAft>
              <a:buSzPts val="1400"/>
              <a:buChar char="○"/>
            </a:pPr>
            <a:r>
              <a:rPr lang="en"/>
              <a:t>Use additional lubrication, a condom or glove, </a:t>
            </a:r>
            <a:r>
              <a:rPr lang="en"/>
              <a:t>slow down, or</a:t>
            </a:r>
            <a:r>
              <a:rPr lang="en"/>
              <a:t> try longer foreplay</a:t>
            </a:r>
            <a:endParaRPr/>
          </a:p>
          <a:p>
            <a:pPr indent="-330200" lvl="0" marL="457200" rtl="0" algn="l">
              <a:spcBef>
                <a:spcPts val="0"/>
              </a:spcBef>
              <a:spcAft>
                <a:spcPts val="0"/>
              </a:spcAft>
              <a:buSzPts val="1600"/>
              <a:buChar char="●"/>
            </a:pPr>
            <a:r>
              <a:rPr lang="en" sz="1600"/>
              <a:t>I</a:t>
            </a:r>
            <a:r>
              <a:rPr lang="en" sz="1600"/>
              <a:t>t is normal to sometimes get pimples on the labia (but when in doubt, have bumps checked out by a medical professional)</a:t>
            </a:r>
            <a:endParaRPr sz="1600"/>
          </a:p>
          <a:p>
            <a:pPr indent="-330200" lvl="0" marL="457200" rtl="0" algn="l">
              <a:spcBef>
                <a:spcPts val="0"/>
              </a:spcBef>
              <a:spcAft>
                <a:spcPts val="0"/>
              </a:spcAft>
              <a:buSzPts val="1600"/>
              <a:buChar char="●"/>
            </a:pPr>
            <a:r>
              <a:rPr lang="en" sz="1600"/>
              <a:t>Clitoris placement varies by individual and may affect what activities you find pleasurable</a:t>
            </a:r>
            <a:endParaRPr sz="1600"/>
          </a:p>
        </p:txBody>
      </p:sp>
    </p:spTree>
  </p:cSld>
  <p:clrMapOvr>
    <a:masterClrMapping/>
  </p:clrMapOvr>
</p:sld>
</file>

<file path=ppt/theme/theme1.xml><?xml version="1.0" encoding="utf-8"?>
<a:theme xmlns:a="http://schemas.openxmlformats.org/drawingml/2006/main" xmlns:r="http://schemas.openxmlformats.org/officeDocument/2006/relationships" name="Coral">
  <a:themeElements>
    <a:clrScheme name="Coral">
      <a:dk1>
        <a:srgbClr val="F55E61"/>
      </a:dk1>
      <a:lt1>
        <a:srgbClr val="FFFFFF"/>
      </a:lt1>
      <a:dk2>
        <a:srgbClr val="5E696C"/>
      </a:dk2>
      <a:lt2>
        <a:srgbClr val="BFC7CA"/>
      </a:lt2>
      <a:accent1>
        <a:srgbClr val="1E2D31"/>
      </a:accent1>
      <a:accent2>
        <a:srgbClr val="273C42"/>
      </a:accent2>
      <a:accent3>
        <a:srgbClr val="83D061"/>
      </a:accent3>
      <a:accent4>
        <a:srgbClr val="F6CD4C"/>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